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56" r:id="rId3"/>
    <p:sldId id="258" r:id="rId4"/>
    <p:sldId id="260" r:id="rId5"/>
    <p:sldId id="357" r:id="rId6"/>
    <p:sldId id="346" r:id="rId7"/>
    <p:sldId id="351" r:id="rId8"/>
    <p:sldId id="342" r:id="rId9"/>
    <p:sldId id="324" r:id="rId10"/>
    <p:sldId id="343" r:id="rId11"/>
    <p:sldId id="323" r:id="rId12"/>
    <p:sldId id="333" r:id="rId13"/>
    <p:sldId id="334" r:id="rId14"/>
    <p:sldId id="332" r:id="rId15"/>
    <p:sldId id="345" r:id="rId16"/>
    <p:sldId id="356" r:id="rId17"/>
    <p:sldId id="273" r:id="rId18"/>
    <p:sldId id="289" r:id="rId19"/>
    <p:sldId id="272" r:id="rId20"/>
    <p:sldId id="287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99" r:id="rId30"/>
    <p:sldId id="290" r:id="rId31"/>
    <p:sldId id="294" r:id="rId32"/>
    <p:sldId id="291" r:id="rId33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D40"/>
    <a:srgbClr val="143367"/>
    <a:srgbClr val="1D3B6F"/>
    <a:srgbClr val="F0F0F0"/>
    <a:srgbClr val="4164A6"/>
    <a:srgbClr val="889BCE"/>
    <a:srgbClr val="AFBBDF"/>
    <a:srgbClr val="5E686D"/>
    <a:srgbClr val="EEE56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1908" autoAdjust="0"/>
  </p:normalViewPr>
  <p:slideViewPr>
    <p:cSldViewPr snapToGrid="0">
      <p:cViewPr varScale="1">
        <p:scale>
          <a:sx n="91" d="100"/>
          <a:sy n="91" d="100"/>
        </p:scale>
        <p:origin x="1512" y="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DF98B502-DEBA-49FD-8674-C440B01B2AED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B7630D83-7EC2-4B15-A7C8-3F08053824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84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2773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150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340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531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4079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0829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00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6590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2283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4825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471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0380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846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74E11-42D8-D661-75AF-F2A1FB68F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C544CF-643B-AB16-5D7B-281716D3E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1FD35B-3620-1FC5-A703-24CA3DE06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E10923-1E99-ABD3-D3BD-51FCA6865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7882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8709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2544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785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048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448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4F338-DBEC-4220-B416-CE49E775BEF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125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4F338-DBEC-4220-B416-CE49E775BEFF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1044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4F338-DBEC-4220-B416-CE49E775BEFF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19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D607-6378-B457-32C1-DB71B6079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C9CD6A-5225-4913-00C3-2EAB304A3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B6B786B-99E1-6E49-31B7-98ED70C73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D14F32-5D67-E7C2-9D01-69C1F8B98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83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30D83-7EC2-4B15-A7C8-3F08053824B2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980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FB343-1422-2556-4528-D80C78F21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96F942-BA6D-436C-4378-0C9141BEE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EB2B8F-1C22-0205-7485-329ADB32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187262-42CF-2BA3-9F26-8585224C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060D48-5677-12AD-ED5C-C0FE3772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280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585B8-AE54-A0D7-7752-065EEA64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A5021B7-C03B-C53A-BB2E-ABAC628E6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647FC-8AA5-9FDB-CF71-009DC0A4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F5C4B9-B22E-47EF-56A2-8D101DB8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9DD30E-A08C-FE4F-B8D4-C19D7017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728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91A7FA-EB66-4924-457E-75E212BA9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EBC061-3367-AAB1-FEDB-95094AD94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DB3594-46DD-31FA-72AA-65B76C14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02AC65-4F0C-C4CE-4CA2-DF191E7A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FDB7C3-46C8-DF02-462C-AA66DC86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323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0FEDB207-834C-8E47-975A-751D2C8271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platzhalter 1">
            <a:extLst>
              <a:ext uri="{FF2B5EF4-FFF2-40B4-BE49-F238E27FC236}">
                <a16:creationId xmlns:a16="http://schemas.microsoft.com/office/drawing/2014/main" id="{70562149-30BA-2C49-A57A-B9E1A441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3" y="1015599"/>
            <a:ext cx="10515600" cy="585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8AD71E-6546-014F-AEEE-9C2659D87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17752" y="211714"/>
            <a:ext cx="175045" cy="1100836"/>
          </a:xfrm>
          <a:prstGeom prst="rect">
            <a:avLst/>
          </a:prstGeo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391D2B11-0F04-1149-B200-DC56660C66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903" y="2428082"/>
            <a:ext cx="10567988" cy="3786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2000" b="0" i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 </a:t>
            </a:r>
          </a:p>
          <a:p>
            <a:pPr lvl="0"/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DC5CC0-0701-6643-8043-EB72FA8DF5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903" y="643730"/>
            <a:ext cx="10515600" cy="299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80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LOREM IPSUM DOLORES</a:t>
            </a:r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7E76E10C-CE8B-BF4F-9C00-DAA0FDA9298D}"/>
              </a:ext>
            </a:extLst>
          </p:cNvPr>
          <p:cNvCxnSpPr/>
          <p:nvPr userDrawn="1"/>
        </p:nvCxnSpPr>
        <p:spPr>
          <a:xfrm>
            <a:off x="671332" y="1782501"/>
            <a:ext cx="46298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9969A98B-B289-014A-966A-745A46B9F795}"/>
              </a:ext>
            </a:extLst>
          </p:cNvPr>
          <p:cNvSpPr txBox="1"/>
          <p:nvPr userDrawn="1"/>
        </p:nvSpPr>
        <p:spPr>
          <a:xfrm>
            <a:off x="10750952" y="6412374"/>
            <a:ext cx="1331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918B64-E5EE-5C46-8502-8B477404BDF3}" type="slidenum">
              <a:rPr lang="de-DE" sz="1400" b="1" i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‹Nr.›</a:t>
            </a:fld>
            <a:endParaRPr lang="de-DE" sz="1400" b="1" i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F1B965-2485-2E48-BC3E-A83D3FC56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6422" y="4461310"/>
            <a:ext cx="1865578" cy="24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02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8C6C6C06-6430-4946-BEAF-63ED06A3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3" y="1015599"/>
            <a:ext cx="10515600" cy="585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rgbClr val="5F696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EAA0D8-09DE-2E4F-96E0-52F7072F0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17752" y="211714"/>
            <a:ext cx="175044" cy="1100836"/>
          </a:xfrm>
          <a:prstGeom prst="rect">
            <a:avLst/>
          </a:prstGeom>
        </p:spPr>
      </p:pic>
      <p:sp>
        <p:nvSpPr>
          <p:cNvPr id="7" name="Inhaltsplatzhalter 13">
            <a:extLst>
              <a:ext uri="{FF2B5EF4-FFF2-40B4-BE49-F238E27FC236}">
                <a16:creationId xmlns:a16="http://schemas.microsoft.com/office/drawing/2014/main" id="{1977CF50-924C-F247-8EC6-5F3B531E2FD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903" y="2428082"/>
            <a:ext cx="5536097" cy="3786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2000" b="0" i="0" smtClean="0">
                <a:solidFill>
                  <a:srgbClr val="5F696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 </a:t>
            </a:r>
          </a:p>
          <a:p>
            <a:pPr lvl="0"/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05814AD2-FC08-D640-AC2A-BEC2D3E8F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903" y="643730"/>
            <a:ext cx="10515600" cy="299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800" b="0" i="0" smtClean="0">
                <a:solidFill>
                  <a:srgbClr val="5F696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LOREM IPSUM DOLORES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500D93A-CC7C-334E-BEA8-95F612088B05}"/>
              </a:ext>
            </a:extLst>
          </p:cNvPr>
          <p:cNvCxnSpPr/>
          <p:nvPr userDrawn="1"/>
        </p:nvCxnSpPr>
        <p:spPr>
          <a:xfrm>
            <a:off x="671332" y="1782501"/>
            <a:ext cx="4629873" cy="0"/>
          </a:xfrm>
          <a:prstGeom prst="line">
            <a:avLst/>
          </a:prstGeom>
          <a:ln>
            <a:solidFill>
              <a:srgbClr val="5F6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A0716D2F-D153-1743-9F49-DFB226E87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8763" y="2428082"/>
            <a:ext cx="4572000" cy="3069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DBD021-CE5E-5648-8C5E-8A1EBF0D0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3115" y="4502110"/>
            <a:ext cx="1838885" cy="23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9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Berg, draußen, Natur enthält.&#10;&#10;Automatisch generierte Beschreibung">
            <a:extLst>
              <a:ext uri="{FF2B5EF4-FFF2-40B4-BE49-F238E27FC236}">
                <a16:creationId xmlns:a16="http://schemas.microsoft.com/office/drawing/2014/main" id="{F721A448-B58F-DC4E-AF54-4D32A2BB9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3406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781CA9E-4DF2-8C4C-A615-A987F17341E6}"/>
              </a:ext>
            </a:extLst>
          </p:cNvPr>
          <p:cNvSpPr/>
          <p:nvPr userDrawn="1"/>
        </p:nvSpPr>
        <p:spPr>
          <a:xfrm>
            <a:off x="11382703" y="0"/>
            <a:ext cx="809297" cy="262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Uhr, Zeichnung, Schild enthält.&#10;&#10;Automatisch generierte Beschreibung">
            <a:extLst>
              <a:ext uri="{FF2B5EF4-FFF2-40B4-BE49-F238E27FC236}">
                <a16:creationId xmlns:a16="http://schemas.microsoft.com/office/drawing/2014/main" id="{C916CE1A-1A12-4245-804E-343B04F102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90638" y="231686"/>
            <a:ext cx="351208" cy="2208708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E0C7AC6A-3B4F-2344-81FA-E243BEAE04A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804" y="4897980"/>
            <a:ext cx="10932281" cy="582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5F696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Titel Präsentation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726F0FC-4CAA-C743-ACE3-926B58ED4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805" y="5510674"/>
            <a:ext cx="10932280" cy="114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900" b="0" i="0">
                <a:solidFill>
                  <a:srgbClr val="5F696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Datum, Ort</a:t>
            </a:r>
          </a:p>
          <a:p>
            <a:pPr lvl="0"/>
            <a:r>
              <a:rPr lang="de-DE" dirty="0"/>
              <a:t>Person oder Untertitel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C40F06E-A62B-4D4E-883E-532E0F3CA1B4}"/>
              </a:ext>
            </a:extLst>
          </p:cNvPr>
          <p:cNvSpPr/>
          <p:nvPr userDrawn="1"/>
        </p:nvSpPr>
        <p:spPr>
          <a:xfrm>
            <a:off x="11290165" y="6273478"/>
            <a:ext cx="744219" cy="462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07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93458-A678-43FE-2BB0-85305CF2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63CF5-8D2B-9B84-7752-57301A26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41B6BF-04A6-D26D-FFC9-91542903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9018A5-1C58-198B-31BA-B31CECAF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A64CF5-A10E-5269-B14F-C4017221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422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FE035-203B-3DCA-326F-E816B5A0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1872F7-F6F8-7735-2ECC-F1DD80FD8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490098-A0C4-8882-4312-3BFF52AB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01CE-FD73-93E9-90E2-B46571D5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7453E6-DE7F-1CE3-2B71-DDEA5F11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564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5028C7-00FC-C5DC-7FAD-F5F6CDD6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F052EF-AE25-7DAF-C38E-A6627E3EC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1C5BB6-7B1F-AB9A-6676-38271438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7F016D-BABC-8FB3-4F12-38B5A0E6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392EE4-388E-C85D-2A4B-56F7CC04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B533FB-A429-498A-F05C-582CC154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573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13FF-1775-6B98-418D-E6D88731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476484-AFB2-A3E0-09B0-8D87A460C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395CA4-D34A-DCEB-FFF2-CDDC0CEDB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E5EA30-3A6A-AC27-668D-BC2E6F087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221D58-98CE-195E-4944-0003D53C2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DD557A-4903-6C62-2E9D-783B2312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4F65A2-0F65-B9AC-8899-63A74573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BA6E474-BCC6-5B42-2FF5-269A37F9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054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F7FE6-B993-D330-8AD5-5038677F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B05A5B-2ACD-2CC4-D0C6-D6EA68D7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8F599-0987-FB00-DC3A-FBA31B7B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4929DB-7943-7E17-903B-74B34598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170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7E2524-4622-B282-BED8-F8A0ACDC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561032-435E-034D-18D3-E0E1EFF8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FADA7F-3153-CBFE-7F7E-781991FB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572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C6D62-3007-59C7-F763-BFD6D4FB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C20A4F-2925-A1D4-21CA-9CDE3061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966E78-00B6-45FB-FE4B-A877DC6B1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6D6D49-F9B0-C1EE-89B3-C1AE8B23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110AE0-7D1D-BBC3-4C13-6E6911E0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F417E3-DC91-410C-DB14-CD164C67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410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CBF58-4719-EBD4-9101-F9D4101A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52B4440-65A5-250D-8E25-F3E3F5146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35F1AE-1521-EA2A-A7BB-55340039C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5CC683-B265-990E-2173-2E646977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5FFED6-55F2-6F98-50B6-32EA995D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1BEC35-57F7-85A1-8D89-89393564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527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D2E7131-64F2-EE09-DEBA-252657EC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FF62B8-6B1E-8275-24C7-29265D509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61877F-F878-4203-4B5B-9B21E50DF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4ED3B-6D17-4A1D-93EC-16FAAB44C8B2}" type="datetimeFigureOut">
              <a:rPr lang="de-CH" smtClean="0"/>
              <a:t>19.03.2026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171D9B-6DE0-6645-7654-EF617A809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950B2E-4189-E62E-B37D-F60FF107A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0849EF-4F02-4669-AE7F-C36C56B2121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243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3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8.png"/><Relationship Id="rId4" Type="http://schemas.microsoft.com/office/2007/relationships/hdphoto" Target="../media/hdphoto19.wdp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30.png"/><Relationship Id="rId4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kinder-4.ch/filmfinder/aut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der-4.ch/filmfinder/we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der-4.ch/filmfinder/bibliothe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uventute.ch/de/eltern/entwicklung-gesundheit/entwicklungsschritt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kim.weber@richterswil.ch" TargetMode="External"/><Relationship Id="rId4" Type="http://schemas.openxmlformats.org/officeDocument/2006/relationships/hyperlink" Target="mailto:evelyne.bucher@richterswil.c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A2752D8-54F3-E749-91A2-E309F9370D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/>
              <a:t>Vorschulanlass – Die Welt entdecken mit kleinen Kindern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F31C5F-3199-4B4A-B98F-AB4163121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Richterswil, Rosengartensaal, 24. März 2026</a:t>
            </a:r>
          </a:p>
          <a:p>
            <a:r>
              <a:rPr lang="de-CH" dirty="0"/>
              <a:t>Abteilungen Gesellschaft und Integration</a:t>
            </a:r>
          </a:p>
        </p:txBody>
      </p:sp>
    </p:spTree>
    <p:extLst>
      <p:ext uri="{BB962C8B-B14F-4D97-AF65-F5344CB8AC3E}">
        <p14:creationId xmlns:p14="http://schemas.microsoft.com/office/powerpoint/2010/main" val="4237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urtstagstorte, Kerze, Geburtstag, Kuchen enthält.&#10;&#10;KI-generierte Inhalte können fehlerhaft sein.">
            <a:extLst>
              <a:ext uri="{FF2B5EF4-FFF2-40B4-BE49-F238E27FC236}">
                <a16:creationId xmlns:a16="http://schemas.microsoft.com/office/drawing/2014/main" id="{3D50749F-ABD1-4D79-8022-EF0595BAD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/>
          <a:stretch/>
        </p:blipFill>
        <p:spPr>
          <a:xfrm>
            <a:off x="598556" y="913847"/>
            <a:ext cx="6502400" cy="50303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18449E-311E-3001-C4DD-8B6AEF603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29" y="1859360"/>
            <a:ext cx="5306392" cy="31392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53F6F85-9A5F-E7D6-F7ED-D71580ADFCC4}"/>
              </a:ext>
            </a:extLst>
          </p:cNvPr>
          <p:cNvSpPr txBox="1"/>
          <p:nvPr/>
        </p:nvSpPr>
        <p:spPr>
          <a:xfrm>
            <a:off x="6844620" y="2621404"/>
            <a:ext cx="4373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/>
              <a:t>4 Jahre alt</a:t>
            </a:r>
          </a:p>
          <a:p>
            <a:pPr algn="r"/>
            <a:r>
              <a:rPr lang="de-DE" sz="3200" b="1" dirty="0"/>
              <a:t>geboren vor 31.7.2023</a:t>
            </a:r>
          </a:p>
        </p:txBody>
      </p:sp>
    </p:spTree>
    <p:extLst>
      <p:ext uri="{BB962C8B-B14F-4D97-AF65-F5344CB8AC3E}">
        <p14:creationId xmlns:p14="http://schemas.microsoft.com/office/powerpoint/2010/main" val="236537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arbigkeit enthält.&#10;&#10;KI-generierte Inhalte können fehlerhaft sein.">
            <a:extLst>
              <a:ext uri="{FF2B5EF4-FFF2-40B4-BE49-F238E27FC236}">
                <a16:creationId xmlns:a16="http://schemas.microsoft.com/office/drawing/2014/main" id="{BC27D8A9-D712-BB7D-1F96-46B76D66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90" y="285592"/>
            <a:ext cx="12677380" cy="5732262"/>
          </a:xfrm>
          <a:prstGeom prst="rect">
            <a:avLst/>
          </a:prstGeom>
        </p:spPr>
      </p:pic>
      <p:pic>
        <p:nvPicPr>
          <p:cNvPr id="3" name="Grafik 2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2F3F280A-2A90-284B-2C7E-1B074289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2" b="82788" l="14743" r="90286">
                        <a14:foregroundMark x1="43486" y1="23515" x2="42686" y2="39273"/>
                        <a14:foregroundMark x1="42686" y1="51798" x2="42686" y2="60768"/>
                        <a14:foregroundMark x1="42686" y1="60768" x2="41429" y2="61899"/>
                        <a14:foregroundMark x1="48571" y1="51192" x2="48571" y2="69535"/>
                        <a14:foregroundMark x1="48571" y1="69535" x2="54457" y2="72929"/>
                        <a14:foregroundMark x1="39314" y1="64000" x2="38857" y2="72323"/>
                        <a14:foregroundMark x1="27943" y1="44040" x2="29371" y2="52444"/>
                        <a14:foregroundMark x1="29371" y1="52444" x2="32971" y2="56242"/>
                        <a14:foregroundMark x1="38457" y1="39273" x2="43943" y2="47919"/>
                        <a14:foregroundMark x1="47314" y1="36283" x2="60514" y2="38424"/>
                        <a14:foregroundMark x1="60514" y1="38424" x2="65143" y2="45212"/>
                        <a14:foregroundMark x1="65143" y1="45212" x2="65371" y2="47919"/>
                        <a14:foregroundMark x1="43943" y1="46141" x2="41829" y2="48525"/>
                        <a14:foregroundMark x1="78686" y1="25390" x2="82571" y2="25172"/>
                        <a14:foregroundMark x1="73143" y1="25700" x2="76742" y2="25498"/>
                        <a14:foregroundMark x1="66842" y1="26053" x2="71200" y2="25809"/>
                        <a14:foregroundMark x1="59486" y1="26465" x2="64725" y2="26172"/>
                        <a14:foregroundMark x1="82571" y1="25172" x2="85148" y2="24595"/>
                        <a14:foregroundMark x1="65961" y1="28698" x2="62000" y2="29172"/>
                        <a14:foregroundMark x1="69470" y1="28278" x2="67951" y2="28460"/>
                        <a14:foregroundMark x1="77200" y1="27354" x2="71539" y2="28031"/>
                        <a14:foregroundMark x1="87957" y1="23908" x2="90286" y2="23677"/>
                        <a14:foregroundMark x1="78686" y1="24825" x2="80348" y2="24661"/>
                        <a14:foregroundMark x1="66883" y1="25993" x2="76742" y2="25017"/>
                        <a14:foregroundMark x1="86557" y1="22877" x2="85200" y2="22586"/>
                        <a14:foregroundMark x1="90286" y1="23677" x2="88467" y2="23287"/>
                        <a14:foregroundMark x1="55314" y1="40768" x2="59943" y2="43758"/>
                        <a14:foregroundMark x1="67714" y1="24202" x2="65429" y2="24646"/>
                        <a14:foregroundMark x1="66514" y1="27394" x2="63943" y2="28444"/>
                        <a14:foregroundMark x1="67257" y1="24444" x2="64114" y2="25293"/>
                        <a14:foregroundMark x1="72057" y1="26020" x2="69200" y2="27394"/>
                        <a14:foregroundMark x1="81600" y1="22505" x2="78171" y2="23596"/>
                        <a14:backgroundMark x1="30457" y1="47596" x2="31714" y2="50586"/>
                        <a14:backgroundMark x1="31314" y1="56242" x2="31314" y2="56242"/>
                        <a14:backgroundMark x1="61714" y1="27071" x2="61429" y2="28364"/>
                        <a14:backgroundMark x1="66343" y1="25899" x2="66015" y2="26827"/>
                        <a14:backgroundMark x1="67052" y1="27946" x2="66800" y2="29616"/>
                        <a14:backgroundMark x1="71872" y1="26923" x2="72629" y2="28121"/>
                        <a14:backgroundMark x1="76400" y1="26990" x2="78171" y2="27273"/>
                        <a14:backgroundMark x1="77714" y1="24768" x2="77714" y2="25697"/>
                        <a14:backgroundMark x1="81143" y1="23273" x2="81486" y2="25899"/>
                        <a14:backgroundMark x1="87886" y1="22626" x2="86229" y2="24646"/>
                        <a14:backgroundMark x1="85943" y1="24202" x2="85943" y2="24202"/>
                        <a14:backgroundMark x1="72171" y1="25293" x2="72171" y2="26099"/>
                        <a14:backgroundMark x1="71429" y1="27919" x2="69314" y2="28121"/>
                        <a14:backgroundMark x1="75486" y1="24848" x2="75314" y2="25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6" r="7203" b="7990"/>
          <a:stretch/>
        </p:blipFill>
        <p:spPr>
          <a:xfrm>
            <a:off x="932172" y="744842"/>
            <a:ext cx="3378228" cy="5066148"/>
          </a:xfrm>
          <a:prstGeom prst="rect">
            <a:avLst/>
          </a:prstGeom>
        </p:spPr>
      </p:pic>
      <p:pic>
        <p:nvPicPr>
          <p:cNvPr id="5" name="Grafik 4" descr="Ein Bild, das Entwurf, Zeichnung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37E7E080-6503-CB23-DCED-A23F0F96ADC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1" b="82809" l="13892" r="85037">
                        <a14:foregroundMark x1="36571" y1="19475" x2="36114" y2="34141"/>
                        <a14:foregroundMark x1="44457" y1="19152" x2="54914" y2="30667"/>
                        <a14:foregroundMark x1="54914" y1="30667" x2="56343" y2="30990"/>
                        <a14:foregroundMark x1="69143" y1="19152" x2="68629" y2="35556"/>
                        <a14:foregroundMark x1="44457" y1="46343" x2="57714" y2="46869"/>
                        <a14:foregroundMark x1="57714" y1="46869" x2="58800" y2="47394"/>
                        <a14:foregroundMark x1="52857" y1="51960" x2="53829" y2="68000"/>
                        <a14:foregroundMark x1="37543" y1="56485" x2="49714" y2="61576"/>
                        <a14:foregroundMark x1="49714" y1="61576" x2="47429" y2="70465"/>
                        <a14:foregroundMark x1="19829" y1="53010" x2="19886" y2="64364"/>
                        <a14:foregroundMark x1="19886" y1="64364" x2="34000" y2="80081"/>
                        <a14:foregroundMark x1="34000" y1="80081" x2="48343" y2="79515"/>
                        <a14:foregroundMark x1="48343" y1="79515" x2="51371" y2="78141"/>
                        <a14:foregroundMark x1="51886" y1="77778" x2="56800" y2="81253"/>
                        <a14:foregroundMark x1="46914" y1="28202" x2="49486" y2="38667"/>
                        <a14:foregroundMark x1="49486" y1="38667" x2="51371" y2="41455"/>
                        <a14:foregroundMark x1="55314" y1="32727" x2="54857" y2="35556"/>
                        <a14:foregroundMark x1="39543" y1="35556" x2="37086" y2="36929"/>
                        <a14:foregroundMark x1="37543" y1="39717" x2="40514" y2="46343"/>
                        <a14:foregroundMark x1="61257" y1="40081" x2="63714" y2="4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" r="6070" b="7990"/>
          <a:stretch/>
        </p:blipFill>
        <p:spPr>
          <a:xfrm>
            <a:off x="4392882" y="699548"/>
            <a:ext cx="3087220" cy="45147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CDBB1A4-ADE1-9B97-12FF-D5BD1F15BAB1}"/>
              </a:ext>
            </a:extLst>
          </p:cNvPr>
          <p:cNvSpPr txBox="1"/>
          <p:nvPr/>
        </p:nvSpPr>
        <p:spPr>
          <a:xfrm>
            <a:off x="0" y="56023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>
                <a:latin typeface="Neue Haas Grotesk Text Pro Medi" panose="020B0604020202020204" pitchFamily="34" charset="0"/>
                <a:cs typeface="Biome" panose="020B0502040204020203" pitchFamily="34" charset="0"/>
              </a:rPr>
              <a:t>SELBSTÄNDIGKEIT</a:t>
            </a:r>
            <a:endParaRPr lang="de-CH" sz="4800" b="1">
              <a:latin typeface="Neue Haas Grotesk Text Pro Medi" panose="020B0604020202020204" pitchFamily="34" charset="0"/>
              <a:cs typeface="Biome" panose="020B0502040204020203" pitchFamily="34" charset="0"/>
            </a:endParaRPr>
          </a:p>
        </p:txBody>
      </p:sp>
      <p:pic>
        <p:nvPicPr>
          <p:cNvPr id="7" name="Grafik 6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EB7F4671-35D9-19B2-2A07-5D7FC61C2283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7" b="71654" l="16581" r="83362">
                        <a14:foregroundMark x1="26872" y1="13182" x2="35277" y2="14032"/>
                        <a14:foregroundMark x1="17324" y1="12616" x2="29388" y2="10635"/>
                        <a14:foregroundMark x1="29388" y1="10635" x2="34077" y2="22483"/>
                        <a14:foregroundMark x1="35277" y1="10918" x2="39165" y2="19612"/>
                        <a14:foregroundMark x1="39165" y1="19612" x2="41281" y2="21634"/>
                        <a14:foregroundMark x1="20869" y1="19652" x2="27673" y2="19935"/>
                        <a14:foregroundMark x1="51630" y1="24747" x2="51229" y2="34654"/>
                        <a14:foregroundMark x1="57633" y1="23898" x2="57233" y2="33522"/>
                        <a14:foregroundMark x1="43682" y1="28993" x2="43682" y2="31541"/>
                        <a14:foregroundMark x1="50829" y1="33805" x2="54431" y2="57541"/>
                        <a14:foregroundMark x1="58834" y1="39426" x2="60435" y2="64011"/>
                        <a14:foregroundMark x1="63636" y1="42256" x2="73528" y2="44359"/>
                        <a14:foregroundMark x1="73528" y1="44359" x2="76444" y2="47918"/>
                        <a14:foregroundMark x1="74843" y1="47634" x2="49285" y2="38051"/>
                        <a14:foregroundMark x1="55632" y1="37768" x2="55632" y2="44804"/>
                        <a14:foregroundMark x1="42081" y1="41690" x2="30646" y2="41973"/>
                        <a14:foregroundMark x1="30646" y1="41973" x2="29674" y2="34088"/>
                        <a14:foregroundMark x1="49285" y1="54428" x2="49285" y2="64294"/>
                        <a14:foregroundMark x1="48485" y1="67408" x2="42882" y2="69672"/>
                        <a14:foregroundMark x1="59234" y1="66842" x2="62035" y2="71654"/>
                        <a14:foregroundMark x1="44082" y1="28710" x2="43682" y2="31824"/>
                        <a14:foregroundMark x1="22470" y1="8653" x2="32075" y2="8937"/>
                        <a14:foregroundMark x1="25672" y1="8087" x2="30475" y2="8370"/>
                        <a14:foregroundMark x1="40439" y1="20173" x2="43682" y2="20501"/>
                        <a14:foregroundMark x1="44082" y1="29559" x2="44082" y2="29559"/>
                        <a14:foregroundMark x1="43682" y1="29842" x2="43682" y2="29842"/>
                        <a14:foregroundMark x1="45512" y1="21998" x2="45512" y2="21998"/>
                        <a14:backgroundMark x1="42939" y1="23211" x2="43911" y2="21431"/>
                        <a14:backgroundMark x1="40881" y1="22321" x2="40709" y2="20501"/>
                        <a14:backgroundMark x1="41166" y1="19854" x2="40881" y2="21512"/>
                        <a14:backgroundMark x1="44368" y1="21998" x2="45340" y2="2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4139" r="8206" b="25537"/>
          <a:stretch/>
        </p:blipFill>
        <p:spPr>
          <a:xfrm>
            <a:off x="7299439" y="840146"/>
            <a:ext cx="3617609" cy="4311214"/>
          </a:xfrm>
          <a:prstGeom prst="rect">
            <a:avLst/>
          </a:prstGeom>
        </p:spPr>
      </p:pic>
      <p:pic>
        <p:nvPicPr>
          <p:cNvPr id="2" name="Grafik 1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3A71674A-0F16-3764-BD08-9D196CCE6F33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6501010" y="4472867"/>
            <a:ext cx="686919" cy="7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BD714-B927-5168-C1BC-F0592E3D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171CB5-8BF5-56B3-51B1-559569BD9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93" y="698781"/>
            <a:ext cx="8710412" cy="48843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DB9D5E-08EF-7999-FA59-A7B567ADE5CC}"/>
              </a:ext>
            </a:extLst>
          </p:cNvPr>
          <p:cNvSpPr txBox="1"/>
          <p:nvPr/>
        </p:nvSpPr>
        <p:spPr>
          <a:xfrm>
            <a:off x="0" y="553375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>
                <a:latin typeface="Neue Haas Grotesk Text Pro Medi" panose="020B0604020202020204" pitchFamily="34" charset="0"/>
                <a:cs typeface="Biome" panose="020B0502040204020203" pitchFamily="34" charset="0"/>
              </a:rPr>
              <a:t>LOSLASSEN / VERTRAUEN</a:t>
            </a:r>
            <a:endParaRPr lang="de-CH" sz="4800" b="1">
              <a:latin typeface="Neue Haas Grotesk Text Pro Medi" panose="020B0604020202020204" pitchFamily="34" charset="0"/>
              <a:cs typeface="Biome" panose="020B0502040204020203" pitchFamily="34" charset="0"/>
            </a:endParaRPr>
          </a:p>
        </p:txBody>
      </p:sp>
      <p:pic>
        <p:nvPicPr>
          <p:cNvPr id="4" name="Grafik 3" descr="Ein Bild, das Entwurf, Zeichnung, Lineart, Darstellung enthält.&#10;&#10;KI-generierte Inhalte können fehlerhaft sein.">
            <a:extLst>
              <a:ext uri="{FF2B5EF4-FFF2-40B4-BE49-F238E27FC236}">
                <a16:creationId xmlns:a16="http://schemas.microsoft.com/office/drawing/2014/main" id="{28ED9E1B-67E9-BDE5-34A6-3028236BBD0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743" y1="17091" x2="39314" y2="29737"/>
                        <a14:foregroundMark x1="33257" y1="18222" x2="25086" y2="57455"/>
                        <a14:foregroundMark x1="25086" y1="57455" x2="31371" y2="72444"/>
                        <a14:foregroundMark x1="20514" y1="28162" x2="15200" y2="35394"/>
                        <a14:foregroundMark x1="15200" y1="35394" x2="16286" y2="59030"/>
                        <a14:foregroundMark x1="16286" y1="59030" x2="23486" y2="78505"/>
                        <a14:foregroundMark x1="23486" y1="78505" x2="24000" y2="81697"/>
                        <a14:foregroundMark x1="23657" y1="85778" x2="34343" y2="85778"/>
                        <a14:foregroundMark x1="34343" y1="85778" x2="34857" y2="85535"/>
                        <a14:foregroundMark x1="48286" y1="61616" x2="48286" y2="78545"/>
                        <a14:foregroundMark x1="52400" y1="65899" x2="52400" y2="79434"/>
                        <a14:foregroundMark x1="46686" y1="54141" x2="46686" y2="61818"/>
                        <a14:foregroundMark x1="38686" y1="47596" x2="47657" y2="48283"/>
                        <a14:foregroundMark x1="59143" y1="48727" x2="71714" y2="48970"/>
                        <a14:foregroundMark x1="71714" y1="48970" x2="77314" y2="48727"/>
                        <a14:foregroundMark x1="65829" y1="20485" x2="74114" y2="32687"/>
                        <a14:foregroundMark x1="84686" y1="44646" x2="84114" y2="77131"/>
                        <a14:foregroundMark x1="84114" y1="77131" x2="83371" y2="77657"/>
                        <a14:foregroundMark x1="77943" y1="87798" x2="73486" y2="89172"/>
                        <a14:foregroundMark x1="74457" y1="86020" x2="67086" y2="87798"/>
                        <a14:foregroundMark x1="27200" y1="51677" x2="33600" y2="53253"/>
                        <a14:foregroundMark x1="13486" y1="58909" x2="12800" y2="62061"/>
                        <a14:foregroundMark x1="52114" y1="56646" x2="53371" y2="57778"/>
                        <a14:foregroundMark x1="52114" y1="55717" x2="52114" y2="55717"/>
                        <a14:foregroundMark x1="53086" y1="56162" x2="52743" y2="5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59" y="558286"/>
            <a:ext cx="3210728" cy="4538135"/>
          </a:xfrm>
          <a:prstGeom prst="rect">
            <a:avLst/>
          </a:prstGeom>
        </p:spPr>
      </p:pic>
      <p:pic>
        <p:nvPicPr>
          <p:cNvPr id="7" name="Grafik 6" descr="Ein Bild, das Zeichnung, Entwurf, Kinder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BFC4DF97-7EB5-3299-5AA4-0DE485B74FA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000" y1="26505" x2="48514" y2="31232"/>
                        <a14:foregroundMark x1="48514" y1="31232" x2="47257" y2="31192"/>
                        <a14:foregroundMark x1="59429" y1="41616" x2="59086" y2="60081"/>
                        <a14:foregroundMark x1="53200" y1="67394" x2="52000" y2="78909"/>
                        <a14:foregroundMark x1="52000" y1="78909" x2="50971" y2="79879"/>
                        <a14:foregroundMark x1="59429" y1="63758" x2="59829" y2="78586"/>
                        <a14:foregroundMark x1="67143" y1="60081" x2="77086" y2="65778"/>
                        <a14:foregroundMark x1="77086" y1="65778" x2="71943" y2="70788"/>
                        <a14:foregroundMark x1="59429" y1="59313" x2="51314" y2="65293"/>
                        <a14:foregroundMark x1="72343" y1="48364" x2="69371" y2="53051"/>
                        <a14:foregroundMark x1="49486" y1="44202" x2="47417" y2="48327"/>
                        <a14:foregroundMark x1="36971" y1="44727" x2="51314" y2="59071"/>
                        <a14:backgroundMark x1="67886" y1="65293" x2="67886" y2="69980"/>
                        <a14:backgroundMark x1="60914" y1="34303" x2="48971" y2="38020"/>
                        <a14:backgroundMark x1="48971" y1="38020" x2="44686" y2="46667"/>
                        <a14:backgroundMark x1="44686" y1="46667" x2="48000" y2="5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66" y="975902"/>
            <a:ext cx="2842033" cy="4017011"/>
          </a:xfrm>
          <a:prstGeom prst="rect">
            <a:avLst/>
          </a:prstGeom>
        </p:spPr>
      </p:pic>
      <p:pic>
        <p:nvPicPr>
          <p:cNvPr id="5" name="Grafik 4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741D41F6-1D0B-EB62-6510-0128B8BD512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5627699" y="4426857"/>
            <a:ext cx="314850" cy="339819"/>
          </a:xfrm>
          <a:prstGeom prst="rect">
            <a:avLst/>
          </a:prstGeom>
        </p:spPr>
      </p:pic>
      <p:pic>
        <p:nvPicPr>
          <p:cNvPr id="8" name="Grafik 7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24AA47C4-C9B8-9B06-8321-A24E67D01015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8512809" y="4422595"/>
            <a:ext cx="314850" cy="3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0289-4035-DA42-A27C-6168B70F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CD9D92-2E62-F5FB-2EFF-09FDA542D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1445">
            <a:off x="1260402" y="972918"/>
            <a:ext cx="9698765" cy="46710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5314E5-64ED-4760-1491-11155CC40129}"/>
              </a:ext>
            </a:extLst>
          </p:cNvPr>
          <p:cNvSpPr txBox="1"/>
          <p:nvPr/>
        </p:nvSpPr>
        <p:spPr>
          <a:xfrm>
            <a:off x="13784" y="5492238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>
                <a:latin typeface="Neue Haas Grotesk Text Pro Medi" panose="020B0604020202020204" pitchFamily="34" charset="0"/>
                <a:cs typeface="Biome" panose="020B0502040204020203" pitchFamily="34" charset="0"/>
              </a:rPr>
              <a:t>KINDERGRUPPE / REGELN</a:t>
            </a:r>
            <a:endParaRPr lang="de-CH" sz="4800" b="1">
              <a:latin typeface="Neue Haas Grotesk Text Pro Medi" panose="020B0604020202020204" pitchFamily="34" charset="0"/>
              <a:cs typeface="Biome" panose="020B0502040204020203" pitchFamily="34" charset="0"/>
            </a:endParaRPr>
          </a:p>
        </p:txBody>
      </p:sp>
      <p:pic>
        <p:nvPicPr>
          <p:cNvPr id="2" name="Grafik 1" descr="Ein Bild, das Entwurf, Zeichnung, Lineart, Darstellung enthält.&#10;&#10;KI-generierte Inhalte können fehlerhaft sein.">
            <a:extLst>
              <a:ext uri="{FF2B5EF4-FFF2-40B4-BE49-F238E27FC236}">
                <a16:creationId xmlns:a16="http://schemas.microsoft.com/office/drawing/2014/main" id="{87F32189-D3C3-C6DE-D1E5-E5C34EA6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72" b="70309" l="10000" r="90000">
                        <a14:foregroundMark x1="26229" y1="29091" x2="28800" y2="48889"/>
                        <a14:foregroundMark x1="15082" y1="48629" x2="21029" y2="65293"/>
                        <a14:foregroundMark x1="14800" y1="41333" x2="20686" y2="39758"/>
                        <a14:foregroundMark x1="16286" y1="41333" x2="22514" y2="53859"/>
                        <a14:foregroundMark x1="20286" y1="48889" x2="28400" y2="54626"/>
                        <a14:foregroundMark x1="32114" y1="39515" x2="32114" y2="46828"/>
                        <a14:foregroundMark x1="33200" y1="41859" x2="33200" y2="46545"/>
                        <a14:foregroundMark x1="19943" y1="37939" x2="36171" y2="32485"/>
                        <a14:foregroundMark x1="64114" y1="25455" x2="65257" y2="41616"/>
                        <a14:foregroundMark x1="61543" y1="41091" x2="56057" y2="47313"/>
                        <a14:foregroundMark x1="45371" y1="44202" x2="46114" y2="61939"/>
                        <a14:foregroundMark x1="52000" y1="60364" x2="52343" y2="66343"/>
                        <a14:foregroundMark x1="27657" y1="54626" x2="62829" y2="50845"/>
                        <a14:foregroundMark x1="74800" y1="35879" x2="75943" y2="64000"/>
                        <a14:foregroundMark x1="71886" y1="47596" x2="71886" y2="47596"/>
                        <a14:foregroundMark x1="71886" y1="47596" x2="74457" y2="54626"/>
                        <a14:foregroundMark x1="77371" y1="52283" x2="77371" y2="54101"/>
                        <a14:foregroundMark x1="79257" y1="52000" x2="79257" y2="55394"/>
                        <a14:backgroundMark x1="64114" y1="50465" x2="57486" y2="49657"/>
                        <a14:backgroundMark x1="11486" y1="43677" x2="14057" y2="46545"/>
                        <a14:backgroundMark x1="12971" y1="43434" x2="16971" y2="45253"/>
                        <a14:backgroundMark x1="13314" y1="44202" x2="14400" y2="49414"/>
                        <a14:backgroundMark x1="12571" y1="44202" x2="13657" y2="48646"/>
                        <a14:backgroundMark x1="12971" y1="45778" x2="13314" y2="50990"/>
                        <a14:backgroundMark x1="13314" y1="46020" x2="13657" y2="49939"/>
                        <a14:backgroundMark x1="15543" y1="45253" x2="14057" y2="48646"/>
                        <a14:backgroundMark x1="66857" y1="35758" x2="69600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92" b="24012"/>
          <a:stretch/>
        </p:blipFill>
        <p:spPr>
          <a:xfrm>
            <a:off x="1890602" y="1484423"/>
            <a:ext cx="4205398" cy="3375942"/>
          </a:xfrm>
          <a:prstGeom prst="rect">
            <a:avLst/>
          </a:prstGeom>
        </p:spPr>
      </p:pic>
      <p:pic>
        <p:nvPicPr>
          <p:cNvPr id="4" name="Grafik 3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257D006D-7E9F-AF78-7E8A-25CA5C42B2E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6848" l="6400" r="90000">
                        <a14:foregroundMark x1="26057" y1="30141" x2="14971" y2="38465"/>
                        <a14:foregroundMark x1="14971" y1="38465" x2="14686" y2="40808"/>
                        <a14:foregroundMark x1="25314" y1="28323" x2="29829" y2="39111"/>
                        <a14:foregroundMark x1="29829" y1="39111" x2="17771" y2="47677"/>
                        <a14:foregroundMark x1="17771" y1="47677" x2="6457" y2="42384"/>
                        <a14:foregroundMark x1="6457" y1="42384" x2="14329" y2="29319"/>
                        <a14:foregroundMark x1="29476" y1="49590" x2="33429" y2="51515"/>
                        <a14:foregroundMark x1="20571" y1="45253" x2="26368" y2="48076"/>
                        <a14:foregroundMark x1="65486" y1="31960" x2="55064" y2="26912"/>
                        <a14:foregroundMark x1="55431" y1="26438" x2="70343" y2="26586"/>
                        <a14:foregroundMark x1="70343" y1="26586" x2="74171" y2="35313"/>
                        <a14:foregroundMark x1="74171" y1="35313" x2="63143" y2="41091"/>
                        <a14:foregroundMark x1="63143" y1="41091" x2="59600" y2="36646"/>
                        <a14:foregroundMark x1="57326" y1="46722" x2="54800" y2="48889"/>
                        <a14:foregroundMark x1="61771" y1="42909" x2="57584" y2="46501"/>
                        <a14:foregroundMark x1="62514" y1="31192" x2="73943" y2="31434"/>
                        <a14:foregroundMark x1="65829" y1="28323" x2="66571" y2="36404"/>
                        <a14:foregroundMark x1="68800" y1="52525" x2="68800" y2="61939"/>
                        <a14:foregroundMark x1="64743" y1="71556" x2="49657" y2="70788"/>
                        <a14:foregroundMark x1="38571" y1="76242" x2="38571" y2="89535"/>
                        <a14:foregroundMark x1="53714" y1="81455" x2="49657" y2="63232"/>
                        <a14:foregroundMark x1="44114" y1="51758" x2="44114" y2="59838"/>
                        <a14:foregroundMark x1="32343" y1="67394" x2="31943" y2="69455"/>
                        <a14:foregroundMark x1="39714" y1="81980" x2="40057" y2="90990"/>
                        <a14:foregroundMark x1="40057" y1="90990" x2="39714" y2="91354"/>
                        <a14:foregroundMark x1="51829" y1="84848" x2="53714" y2="91879"/>
                        <a14:foregroundMark x1="54800" y1="95515" x2="58857" y2="95798"/>
                        <a14:foregroundMark x1="35257" y1="96848" x2="35257" y2="96848"/>
                        <a14:foregroundMark x1="35086" y1="36040" x2="29657" y2="28323"/>
                        <a14:foregroundMark x1="29657" y1="28323" x2="17143" y2="28566"/>
                        <a14:foregroundMark x1="17143" y1="28566" x2="16114" y2="29293"/>
                        <a14:foregroundMark x1="15943" y1="28808" x2="23486" y2="27273"/>
                        <a14:foregroundMark x1="31371" y1="27717" x2="36114" y2="32606"/>
                        <a14:foregroundMark x1="34400" y1="32000" x2="34571" y2="34869"/>
                        <a14:foregroundMark x1="34743" y1="32364" x2="35257" y2="35475"/>
                        <a14:foregroundMark x1="26514" y1="27394" x2="32914" y2="29859"/>
                        <a14:foregroundMark x1="26857" y1="27596" x2="31543" y2="28929"/>
                        <a14:foregroundMark x1="27714" y1="27030" x2="32400" y2="27838"/>
                        <a14:foregroundMark x1="26171" y1="49859" x2="26171" y2="49859"/>
                        <a14:foregroundMark x1="29200" y1="50788" x2="29200" y2="50788"/>
                        <a14:foregroundMark x1="26171" y1="49737" x2="26171" y2="49737"/>
                        <a14:foregroundMark x1="26686" y1="49737" x2="27029" y2="49616"/>
                        <a14:backgroundMark x1="27200" y1="47313" x2="37886" y2="42747"/>
                        <a14:backgroundMark x1="37886" y1="42747" x2="50514" y2="40808"/>
                        <a14:backgroundMark x1="50514" y1="40808" x2="40457" y2="35071"/>
                        <a14:backgroundMark x1="40457" y1="35071" x2="38571" y2="32485"/>
                        <a14:backgroundMark x1="23143" y1="25697" x2="35429" y2="26949"/>
                        <a14:backgroundMark x1="36943" y1="32254" x2="37886" y2="35556"/>
                        <a14:backgroundMark x1="35429" y1="26949" x2="36941" y2="32246"/>
                        <a14:backgroundMark x1="37886" y1="35556" x2="33314" y2="43515"/>
                        <a14:backgroundMark x1="33314" y1="43515" x2="31943" y2="44202"/>
                        <a14:backgroundMark x1="35250" y1="32322" x2="38000" y2="34626"/>
                        <a14:backgroundMark x1="38000" y1="34626" x2="37943" y2="36404"/>
                        <a14:backgroundMark x1="36971" y1="29414" x2="37429" y2="33091"/>
                        <a14:backgroundMark x1="33637" y1="28840" x2="39714" y2="32283"/>
                        <a14:backgroundMark x1="39714" y1="32283" x2="40457" y2="34141"/>
                        <a14:backgroundMark x1="37943" y1="29859" x2="36457" y2="36404"/>
                        <a14:backgroundMark x1="55086" y1="25455" x2="53771" y2="27152"/>
                        <a14:backgroundMark x1="17723" y1="27968" x2="24800" y2="26182"/>
                        <a14:backgroundMark x1="13429" y1="29051" x2="16014" y2="28399"/>
                        <a14:backgroundMark x1="24800" y1="26182" x2="25029" y2="26182"/>
                        <a14:backgroundMark x1="25829" y1="48566" x2="29714" y2="49374"/>
                        <a14:backgroundMark x1="29886" y1="49253" x2="31257" y2="50586"/>
                        <a14:backgroundMark x1="56457" y1="44404" x2="56629" y2="46747"/>
                        <a14:backgroundMark x1="54571" y1="47475" x2="58800" y2="47475"/>
                        <a14:backgroundMark x1="56114" y1="45939" x2="58286" y2="4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84" y="0"/>
            <a:ext cx="3323583" cy="4697647"/>
          </a:xfrm>
          <a:prstGeom prst="rect">
            <a:avLst/>
          </a:prstGeom>
        </p:spPr>
      </p:pic>
      <p:pic>
        <p:nvPicPr>
          <p:cNvPr id="5" name="Grafik 4" descr="Ein Bild, das Zeichnung, Entwurf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06C8D44F-CB98-A0CF-6A6D-4F8F3267BFF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86" b="96644" l="83019" r="94568">
                        <a14:foregroundMark x1="90738" y1="92357" x2="92453" y2="92721"/>
                        <a14:foregroundMark x1="92453" y1="92721" x2="92281" y2="94015"/>
                        <a14:foregroundMark x1="92281" y1="94015" x2="91366" y2="96280"/>
                        <a14:foregroundMark x1="91366" y1="96280" x2="90909" y2="96644"/>
                        <a14:foregroundMark x1="94568" y1="94379" x2="94282" y2="94945"/>
                        <a14:backgroundMark x1="92053" y1="91710" x2="92053" y2="91913"/>
                        <a14:backgroundMark x1="92510" y1="91387" x2="92510" y2="9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2" t="86586" r="4287" b="2652"/>
          <a:stretch/>
        </p:blipFill>
        <p:spPr>
          <a:xfrm>
            <a:off x="5802182" y="4258347"/>
            <a:ext cx="544829" cy="58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9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0D55447-4F94-AD9B-65CC-E66BDDA2D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387463" y="509694"/>
            <a:ext cx="9726838" cy="6220411"/>
          </a:xfrm>
          <a:prstGeom prst="rect">
            <a:avLst/>
          </a:prstGeom>
        </p:spPr>
      </p:pic>
      <p:pic>
        <p:nvPicPr>
          <p:cNvPr id="5" name="Grafik 4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362BDE87-1684-9324-49B5-713B755028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r="3" b="9828"/>
          <a:stretch/>
        </p:blipFill>
        <p:spPr>
          <a:xfrm flipH="1">
            <a:off x="67543" y="0"/>
            <a:ext cx="4445462" cy="3730714"/>
          </a:xfrm>
          <a:prstGeom prst="ellipse">
            <a:avLst/>
          </a:prstGeom>
          <a:effectLst>
            <a:softEdge rad="0"/>
          </a:effectLst>
        </p:spPr>
      </p:pic>
      <p:pic>
        <p:nvPicPr>
          <p:cNvPr id="4" name="Grafik 3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4C8BA0FF-124C-8A4B-31FD-AF9CA33AE2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r="-5" b="8908"/>
          <a:stretch/>
        </p:blipFill>
        <p:spPr>
          <a:xfrm flipH="1">
            <a:off x="-136382" y="4023888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Grafik 2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D6491CF9-B942-51A0-9DA3-F09475F711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B3994D8-1E06-A2B3-9FF9-CF3106D4E368}"/>
              </a:ext>
            </a:extLst>
          </p:cNvPr>
          <p:cNvSpPr txBox="1"/>
          <p:nvPr/>
        </p:nvSpPr>
        <p:spPr>
          <a:xfrm>
            <a:off x="6656186" y="1944692"/>
            <a:ext cx="5631306" cy="2345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2"/>
                </a:solidFill>
              </a:rPr>
              <a:t>Von 6.45-18.00 Uhr </a:t>
            </a:r>
            <a:r>
              <a:rPr lang="en-US" sz="3200" err="1">
                <a:solidFill>
                  <a:schemeClr val="tx2"/>
                </a:solidFill>
              </a:rPr>
              <a:t>offen</a:t>
            </a:r>
            <a:endParaRPr lang="en-US" sz="320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err="1">
                <a:solidFill>
                  <a:schemeClr val="tx2"/>
                </a:solidFill>
              </a:rPr>
              <a:t>Anmeldung</a:t>
            </a:r>
            <a:r>
              <a:rPr lang="en-US" sz="3200">
                <a:solidFill>
                  <a:schemeClr val="tx2"/>
                </a:solidFill>
              </a:rPr>
              <a:t> </a:t>
            </a:r>
            <a:r>
              <a:rPr lang="en-US" sz="3200" err="1">
                <a:solidFill>
                  <a:schemeClr val="tx2"/>
                </a:solidFill>
              </a:rPr>
              <a:t>durch</a:t>
            </a:r>
            <a:r>
              <a:rPr lang="en-US" sz="3200">
                <a:solidFill>
                  <a:schemeClr val="tx2"/>
                </a:solidFill>
              </a:rPr>
              <a:t> </a:t>
            </a:r>
            <a:r>
              <a:rPr lang="en-US" sz="3200" err="1">
                <a:solidFill>
                  <a:schemeClr val="tx2"/>
                </a:solidFill>
              </a:rPr>
              <a:t>Eltern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7D9999-974A-EE28-5918-35F971997A5F}"/>
              </a:ext>
            </a:extLst>
          </p:cNvPr>
          <p:cNvSpPr txBox="1"/>
          <p:nvPr/>
        </p:nvSpPr>
        <p:spPr>
          <a:xfrm>
            <a:off x="792631" y="1445279"/>
            <a:ext cx="27256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err="1"/>
              <a:t>Samstagern</a:t>
            </a:r>
            <a:endParaRPr lang="de-DE" sz="3200" b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09E8D3-9A2B-5E45-ED00-713218B7387A}"/>
              </a:ext>
            </a:extLst>
          </p:cNvPr>
          <p:cNvSpPr txBox="1"/>
          <p:nvPr/>
        </p:nvSpPr>
        <p:spPr>
          <a:xfrm>
            <a:off x="3872753" y="3816849"/>
            <a:ext cx="19788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/>
              <a:t>Feld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2FA574B-22DD-23EB-FBFC-C00AA0AA9F4A}"/>
              </a:ext>
            </a:extLst>
          </p:cNvPr>
          <p:cNvSpPr txBox="1"/>
          <p:nvPr/>
        </p:nvSpPr>
        <p:spPr>
          <a:xfrm>
            <a:off x="667036" y="5088337"/>
            <a:ext cx="20044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/>
              <a:t>Dorf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96B5B9-A03A-6AA1-55ED-3188C705E5A8}"/>
              </a:ext>
            </a:extLst>
          </p:cNvPr>
          <p:cNvSpPr txBox="1"/>
          <p:nvPr/>
        </p:nvSpPr>
        <p:spPr>
          <a:xfrm>
            <a:off x="6095847" y="362183"/>
            <a:ext cx="433346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err="1">
                <a:solidFill>
                  <a:schemeClr val="tx2"/>
                </a:solidFill>
              </a:rPr>
              <a:t>Schülerhort</a:t>
            </a:r>
            <a:endParaRPr lang="en-US" sz="4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20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8AB4-C7A5-BB08-C826-89A29483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draußen, Spielplatz, Zaun enthält.&#10;&#10;KI-generierte Inhalte können fehlerhaft sein.">
            <a:extLst>
              <a:ext uri="{FF2B5EF4-FFF2-40B4-BE49-F238E27FC236}">
                <a16:creationId xmlns:a16="http://schemas.microsoft.com/office/drawing/2014/main" id="{44EBDD34-E324-A4FC-7612-E3AD433AA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pic>
        <p:nvPicPr>
          <p:cNvPr id="5" name="Grafik 4" descr="Ein Bild, das Zeichnung, Entwurf,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61B0843F-9218-D051-0C43-D9550A919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79" y="-137978"/>
            <a:ext cx="6387570" cy="63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2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C4AC0-0A54-4FE3-5E4E-BAED3F3B7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646AC-78E4-A8BE-EF5C-B5BC7B48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Fragen an die Kinderärztin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6202D1-8C48-0458-0EFC-D753136C7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Vorschulanlass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13343A-959D-E2FF-567F-0588255970A9}"/>
              </a:ext>
            </a:extLst>
          </p:cNvPr>
          <p:cNvSpPr txBox="1">
            <a:spLocks/>
          </p:cNvSpPr>
          <p:nvPr/>
        </p:nvSpPr>
        <p:spPr>
          <a:xfrm>
            <a:off x="559902" y="2070733"/>
            <a:ext cx="10212482" cy="58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Dr. med. Zita Knobel, Kinderärztin in der Kinderarztpraxis Richterswil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F1CAA28-3156-40EF-54B7-B4995D6B184E}"/>
              </a:ext>
            </a:extLst>
          </p:cNvPr>
          <p:cNvGrpSpPr/>
          <p:nvPr/>
        </p:nvGrpSpPr>
        <p:grpSpPr>
          <a:xfrm>
            <a:off x="559902" y="2598522"/>
            <a:ext cx="2188370" cy="2188370"/>
            <a:chOff x="559902" y="2598522"/>
            <a:chExt cx="2188370" cy="2188370"/>
          </a:xfrm>
        </p:grpSpPr>
        <p:sp>
          <p:nvSpPr>
            <p:cNvPr id="11" name="Flussdiagramm: Verbinder 10">
              <a:extLst>
                <a:ext uri="{FF2B5EF4-FFF2-40B4-BE49-F238E27FC236}">
                  <a16:creationId xmlns:a16="http://schemas.microsoft.com/office/drawing/2014/main" id="{54D4C1B1-6619-F5D2-AB37-2705523ADC55}"/>
                </a:ext>
              </a:extLst>
            </p:cNvPr>
            <p:cNvSpPr/>
            <p:nvPr/>
          </p:nvSpPr>
          <p:spPr>
            <a:xfrm>
              <a:off x="559902" y="2598522"/>
              <a:ext cx="2188370" cy="2188370"/>
            </a:xfrm>
            <a:prstGeom prst="flowChartConnector">
              <a:avLst/>
            </a:prstGeom>
            <a:solidFill>
              <a:srgbClr val="AFBB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AD7AE8D-D132-1F4D-D69E-35339370E36B}"/>
                </a:ext>
              </a:extLst>
            </p:cNvPr>
            <p:cNvSpPr txBox="1"/>
            <p:nvPr/>
          </p:nvSpPr>
          <p:spPr>
            <a:xfrm>
              <a:off x="1101086" y="3368076"/>
              <a:ext cx="119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latin typeface="Segoe UI" panose="020B0502040204020203" pitchFamily="34" charset="0"/>
                  <a:cs typeface="Segoe UI" panose="020B0502040204020203" pitchFamily="34" charset="0"/>
                </a:rPr>
                <a:t>3-Jahres-Kontrolle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655730D-B0DF-1404-D3CD-C1B5CEA5BB12}"/>
              </a:ext>
            </a:extLst>
          </p:cNvPr>
          <p:cNvGrpSpPr/>
          <p:nvPr/>
        </p:nvGrpSpPr>
        <p:grpSpPr>
          <a:xfrm>
            <a:off x="2637786" y="3882735"/>
            <a:ext cx="2188370" cy="2188370"/>
            <a:chOff x="2658665" y="3954318"/>
            <a:chExt cx="2188370" cy="2188370"/>
          </a:xfrm>
        </p:grpSpPr>
        <p:sp>
          <p:nvSpPr>
            <p:cNvPr id="14" name="Flussdiagramm: Verbinder 13">
              <a:extLst>
                <a:ext uri="{FF2B5EF4-FFF2-40B4-BE49-F238E27FC236}">
                  <a16:creationId xmlns:a16="http://schemas.microsoft.com/office/drawing/2014/main" id="{B7BEBDFF-34CE-42FD-B45E-C4F0A3B7F1BD}"/>
                </a:ext>
              </a:extLst>
            </p:cNvPr>
            <p:cNvSpPr/>
            <p:nvPr/>
          </p:nvSpPr>
          <p:spPr>
            <a:xfrm>
              <a:off x="2658665" y="3954318"/>
              <a:ext cx="2188370" cy="2188370"/>
            </a:xfrm>
            <a:prstGeom prst="flowChartConnector">
              <a:avLst/>
            </a:prstGeom>
            <a:solidFill>
              <a:srgbClr val="889B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FE7B8B4-EADE-DDE8-CCFA-C20756BDB2C8}"/>
                </a:ext>
              </a:extLst>
            </p:cNvPr>
            <p:cNvSpPr txBox="1"/>
            <p:nvPr/>
          </p:nvSpPr>
          <p:spPr>
            <a:xfrm>
              <a:off x="3183335" y="4725337"/>
              <a:ext cx="146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latin typeface="Segoe UI" panose="020B0502040204020203" pitchFamily="34" charset="0"/>
                  <a:cs typeface="Segoe UI" panose="020B0502040204020203" pitchFamily="34" charset="0"/>
                </a:rPr>
                <a:t>Was ist «normal»?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1977E33-F862-8AB4-4B26-19731CFC3021}"/>
              </a:ext>
            </a:extLst>
          </p:cNvPr>
          <p:cNvGrpSpPr/>
          <p:nvPr/>
        </p:nvGrpSpPr>
        <p:grpSpPr>
          <a:xfrm>
            <a:off x="4723518" y="2597056"/>
            <a:ext cx="2188370" cy="2188370"/>
            <a:chOff x="5304630" y="2587446"/>
            <a:chExt cx="2188370" cy="2188370"/>
          </a:xfrm>
        </p:grpSpPr>
        <p:sp>
          <p:nvSpPr>
            <p:cNvPr id="15" name="Flussdiagramm: Verbinder 14">
              <a:extLst>
                <a:ext uri="{FF2B5EF4-FFF2-40B4-BE49-F238E27FC236}">
                  <a16:creationId xmlns:a16="http://schemas.microsoft.com/office/drawing/2014/main" id="{1DE808FC-D641-81CA-B6DF-EF2217974D5E}"/>
                </a:ext>
              </a:extLst>
            </p:cNvPr>
            <p:cNvSpPr/>
            <p:nvPr/>
          </p:nvSpPr>
          <p:spPr>
            <a:xfrm>
              <a:off x="5304630" y="2587446"/>
              <a:ext cx="2188370" cy="2188370"/>
            </a:xfrm>
            <a:prstGeom prst="flowChartConnector">
              <a:avLst/>
            </a:prstGeom>
            <a:solidFill>
              <a:srgbClr val="4164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7E9979-8869-CF01-0561-AF907FB58BC7}"/>
                </a:ext>
              </a:extLst>
            </p:cNvPr>
            <p:cNvSpPr txBox="1"/>
            <p:nvPr/>
          </p:nvSpPr>
          <p:spPr>
            <a:xfrm>
              <a:off x="5861050" y="3349711"/>
              <a:ext cx="146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4-Jahres-Kontrolle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5E3A9A4-A05E-0CC6-2DA6-05E33F69D474}"/>
              </a:ext>
            </a:extLst>
          </p:cNvPr>
          <p:cNvGrpSpPr/>
          <p:nvPr/>
        </p:nvGrpSpPr>
        <p:grpSpPr>
          <a:xfrm>
            <a:off x="9040571" y="2597056"/>
            <a:ext cx="2188370" cy="2188370"/>
            <a:chOff x="10024270" y="3882736"/>
            <a:chExt cx="2188370" cy="2188370"/>
          </a:xfrm>
          <a:solidFill>
            <a:srgbClr val="061D40"/>
          </a:solidFill>
        </p:grpSpPr>
        <p:sp>
          <p:nvSpPr>
            <p:cNvPr id="17" name="Flussdiagramm: Verbinder 16">
              <a:extLst>
                <a:ext uri="{FF2B5EF4-FFF2-40B4-BE49-F238E27FC236}">
                  <a16:creationId xmlns:a16="http://schemas.microsoft.com/office/drawing/2014/main" id="{2F5D1FF2-F4E9-FC48-2C33-95712B0BAADD}"/>
                </a:ext>
              </a:extLst>
            </p:cNvPr>
            <p:cNvSpPr/>
            <p:nvPr/>
          </p:nvSpPr>
          <p:spPr>
            <a:xfrm>
              <a:off x="10024270" y="3882736"/>
              <a:ext cx="2188370" cy="218837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2047055-E7C2-7250-FD1F-B6159119E8A7}"/>
                </a:ext>
              </a:extLst>
            </p:cNvPr>
            <p:cNvSpPr txBox="1"/>
            <p:nvPr/>
          </p:nvSpPr>
          <p:spPr>
            <a:xfrm>
              <a:off x="10562035" y="4653755"/>
              <a:ext cx="14605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Aktiv mithelfen?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CDD8CE0-BE91-86A2-F972-427A32AC79D9}"/>
              </a:ext>
            </a:extLst>
          </p:cNvPr>
          <p:cNvGrpSpPr/>
          <p:nvPr/>
        </p:nvGrpSpPr>
        <p:grpSpPr>
          <a:xfrm>
            <a:off x="6852201" y="3882735"/>
            <a:ext cx="2188370" cy="2188370"/>
            <a:chOff x="7493000" y="3882736"/>
            <a:chExt cx="2188370" cy="2188370"/>
          </a:xfrm>
        </p:grpSpPr>
        <p:sp>
          <p:nvSpPr>
            <p:cNvPr id="16" name="Flussdiagramm: Verbinder 15">
              <a:extLst>
                <a:ext uri="{FF2B5EF4-FFF2-40B4-BE49-F238E27FC236}">
                  <a16:creationId xmlns:a16="http://schemas.microsoft.com/office/drawing/2014/main" id="{5486ECEE-F6E9-F98A-32F5-3DA31F0DDFD9}"/>
                </a:ext>
              </a:extLst>
            </p:cNvPr>
            <p:cNvSpPr/>
            <p:nvPr/>
          </p:nvSpPr>
          <p:spPr>
            <a:xfrm>
              <a:off x="7493000" y="3882736"/>
              <a:ext cx="2188370" cy="2188370"/>
            </a:xfrm>
            <a:prstGeom prst="flowChartConnector">
              <a:avLst/>
            </a:prstGeom>
            <a:solidFill>
              <a:srgbClr val="1D3B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B61B926-5BFC-26AC-D8B0-80A3BD8AAE00}"/>
                </a:ext>
              </a:extLst>
            </p:cNvPr>
            <p:cNvSpPr txBox="1"/>
            <p:nvPr/>
          </p:nvSpPr>
          <p:spPr>
            <a:xfrm>
              <a:off x="7950595" y="4586837"/>
              <a:ext cx="1460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Hindernisse für </a:t>
              </a:r>
              <a:r>
                <a:rPr lang="de-CH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KiGa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-Eintritt</a:t>
              </a:r>
            </a:p>
          </p:txBody>
        </p:sp>
      </p:grpSp>
      <p:pic>
        <p:nvPicPr>
          <p:cNvPr id="13" name="Grafik 12" descr="Ein Bild, das Screenshot, Electric Blue (Farbe), Blau enthält.&#10;&#10;KI-generierte Inhalte können fehlerhaft sein.">
            <a:extLst>
              <a:ext uri="{FF2B5EF4-FFF2-40B4-BE49-F238E27FC236}">
                <a16:creationId xmlns:a16="http://schemas.microsoft.com/office/drawing/2014/main" id="{45F73B95-AEB5-8702-4A1E-F4C35C7A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4000" y="1138635"/>
            <a:ext cx="19812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F47CB-C9F1-E0BF-6188-F7B0FB7D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Entwicklungsschritte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8A17D5-A8A8-6547-5789-4CD6D736B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Vorschulanlass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E8019E-0096-63D1-5ED5-9768334B3D77}"/>
              </a:ext>
            </a:extLst>
          </p:cNvPr>
          <p:cNvSpPr txBox="1"/>
          <p:nvPr/>
        </p:nvSpPr>
        <p:spPr>
          <a:xfrm>
            <a:off x="4943107" y="2757142"/>
            <a:ext cx="4427233" cy="2793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Autonomie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Grob- und Feinmotorik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Körperliches Bewusstsein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Spracherwerb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Sozial-emotionale Entwicklung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B77C967-AA94-D96D-0676-1CE86AE77982}"/>
              </a:ext>
            </a:extLst>
          </p:cNvPr>
          <p:cNvGrpSpPr/>
          <p:nvPr/>
        </p:nvGrpSpPr>
        <p:grpSpPr>
          <a:xfrm>
            <a:off x="9554547" y="-67"/>
            <a:ext cx="14276732" cy="6858000"/>
            <a:chOff x="1453415" y="1603"/>
            <a:chExt cx="14721111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7069394-0CCD-0072-1476-72F97E85D4BF}"/>
                </a:ext>
              </a:extLst>
            </p:cNvPr>
            <p:cNvSpPr/>
            <p:nvPr/>
          </p:nvSpPr>
          <p:spPr>
            <a:xfrm>
              <a:off x="1453415" y="1603"/>
              <a:ext cx="14721111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Inhaltsplatzhalter 2">
              <a:extLst>
                <a:ext uri="{FF2B5EF4-FFF2-40B4-BE49-F238E27FC236}">
                  <a16:creationId xmlns:a16="http://schemas.microsoft.com/office/drawing/2014/main" id="{078913DD-BD41-B11D-B903-E0C6B696FD81}"/>
                </a:ext>
              </a:extLst>
            </p:cNvPr>
            <p:cNvSpPr txBox="1">
              <a:spLocks/>
            </p:cNvSpPr>
            <p:nvPr/>
          </p:nvSpPr>
          <p:spPr>
            <a:xfrm>
              <a:off x="2274485" y="773932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Autonomiesteigerung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E0E0E9D-5BDB-912F-F96A-FE1F2EB13530}"/>
                </a:ext>
              </a:extLst>
            </p:cNvPr>
            <p:cNvSpPr txBox="1"/>
            <p:nvPr/>
          </p:nvSpPr>
          <p:spPr>
            <a:xfrm>
              <a:off x="4361619" y="1810583"/>
              <a:ext cx="5221812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Was passiert</a:t>
              </a:r>
            </a:p>
            <a:p>
              <a:pPr algn="just"/>
              <a:endParaRPr lang="de-CH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verstehen sich mehr und mehr als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 Persönlichkeiten.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Sie bauen ihren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eigenen Willen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aus. In jüngeren Jahren ist allerdings noch kein Perspektivenwechsel möglich. </a:t>
              </a:r>
            </a:p>
            <a:p>
              <a:pPr algn="just"/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wollen immer mehr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selbst machen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und haben einen Drang nach Freiheit. Die eigenen und elterlichen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Grenzen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werden ausgetestet, was z. T. mit Trotzen einhergehen kann. Kinder erfahren neue Emotionen und Erweitern ihre Impulskontrolle. Die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Steigerung ihrer Selbstwirksamkeit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führt zu mehr Selbstvertrauen und Selbständigkeit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2B5E895-94F6-6F39-9736-AF759903C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106" r="16655"/>
            <a:stretch/>
          </p:blipFill>
          <p:spPr>
            <a:xfrm>
              <a:off x="2337051" y="2467082"/>
              <a:ext cx="2013239" cy="3519539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9A8204C-0DD3-AF9E-DC0C-787E0B8632F7}"/>
              </a:ext>
            </a:extLst>
          </p:cNvPr>
          <p:cNvGrpSpPr/>
          <p:nvPr/>
        </p:nvGrpSpPr>
        <p:grpSpPr>
          <a:xfrm>
            <a:off x="10067730" y="-1536"/>
            <a:ext cx="14529251" cy="6866025"/>
            <a:chOff x="1347157" y="-6422"/>
            <a:chExt cx="14817743" cy="6866025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5971DAE-C034-BC80-4802-B13D6F08E8CA}"/>
                </a:ext>
              </a:extLst>
            </p:cNvPr>
            <p:cNvSpPr/>
            <p:nvPr/>
          </p:nvSpPr>
          <p:spPr>
            <a:xfrm>
              <a:off x="1347157" y="-6422"/>
              <a:ext cx="14817743" cy="68660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2" name="Inhaltsplatzhalter 2">
              <a:extLst>
                <a:ext uri="{FF2B5EF4-FFF2-40B4-BE49-F238E27FC236}">
                  <a16:creationId xmlns:a16="http://schemas.microsoft.com/office/drawing/2014/main" id="{C9E593ED-229A-443D-3A85-D2E0A5024F9B}"/>
                </a:ext>
              </a:extLst>
            </p:cNvPr>
            <p:cNvSpPr txBox="1">
              <a:spLocks/>
            </p:cNvSpPr>
            <p:nvPr/>
          </p:nvSpPr>
          <p:spPr>
            <a:xfrm>
              <a:off x="2142901" y="771327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Grob- und Feinmotorik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29F6D629-45A6-B970-B17A-6881B73BB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456" r="7899"/>
            <a:stretch/>
          </p:blipFill>
          <p:spPr>
            <a:xfrm>
              <a:off x="2205780" y="2265238"/>
              <a:ext cx="2013239" cy="3519539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C5187B37-3BE0-F2A8-5C2A-1AE286BF3815}"/>
              </a:ext>
            </a:extLst>
          </p:cNvPr>
          <p:cNvSpPr/>
          <p:nvPr/>
        </p:nvSpPr>
        <p:spPr>
          <a:xfrm>
            <a:off x="10574982" y="1603"/>
            <a:ext cx="583222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D4F6A3B-0A3B-BF65-58FF-A1CF3C9B15BD}"/>
              </a:ext>
            </a:extLst>
          </p:cNvPr>
          <p:cNvSpPr/>
          <p:nvPr/>
        </p:nvSpPr>
        <p:spPr>
          <a:xfrm>
            <a:off x="11075502" y="0"/>
            <a:ext cx="592685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BA2FB25-7BCC-E407-D439-A5EF78157BC9}"/>
              </a:ext>
            </a:extLst>
          </p:cNvPr>
          <p:cNvSpPr/>
          <p:nvPr/>
        </p:nvSpPr>
        <p:spPr>
          <a:xfrm>
            <a:off x="11605396" y="8025"/>
            <a:ext cx="59825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22E8DC-12E0-C20B-9564-A9B4E5C770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2" t="1019"/>
          <a:stretch/>
        </p:blipFill>
        <p:spPr>
          <a:xfrm>
            <a:off x="703851" y="2039046"/>
            <a:ext cx="2915785" cy="43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8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6AEC-1416-178C-6601-A287DFD8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B219E-A8D0-A57A-9491-576E6785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Entwicklungsschritte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30E8B9-C24C-9193-0169-973ACEA04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Vorschulanlass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711D0843-193C-2A9D-0B01-1D62619AD827}"/>
              </a:ext>
            </a:extLst>
          </p:cNvPr>
          <p:cNvGrpSpPr/>
          <p:nvPr/>
        </p:nvGrpSpPr>
        <p:grpSpPr>
          <a:xfrm>
            <a:off x="9595153" y="-67"/>
            <a:ext cx="14236126" cy="6858000"/>
            <a:chOff x="1453415" y="1603"/>
            <a:chExt cx="14721111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8FF396ED-75AA-4986-8149-95E63C022451}"/>
                </a:ext>
              </a:extLst>
            </p:cNvPr>
            <p:cNvSpPr/>
            <p:nvPr/>
          </p:nvSpPr>
          <p:spPr>
            <a:xfrm>
              <a:off x="1453415" y="1603"/>
              <a:ext cx="14721111" cy="6858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2" name="Inhaltsplatzhalter 2">
              <a:extLst>
                <a:ext uri="{FF2B5EF4-FFF2-40B4-BE49-F238E27FC236}">
                  <a16:creationId xmlns:a16="http://schemas.microsoft.com/office/drawing/2014/main" id="{277095DD-1040-BC65-A4AF-EA8B04BC2936}"/>
                </a:ext>
              </a:extLst>
            </p:cNvPr>
            <p:cNvSpPr txBox="1">
              <a:spLocks/>
            </p:cNvSpPr>
            <p:nvPr/>
          </p:nvSpPr>
          <p:spPr>
            <a:xfrm>
              <a:off x="2274485" y="773932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Autonomiesteigerung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53C7D4B1-4159-2E0E-4223-E259A3772428}"/>
                </a:ext>
              </a:extLst>
            </p:cNvPr>
            <p:cNvSpPr txBox="1"/>
            <p:nvPr/>
          </p:nvSpPr>
          <p:spPr>
            <a:xfrm>
              <a:off x="4361619" y="1810583"/>
              <a:ext cx="5221812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Was passiert</a:t>
              </a:r>
            </a:p>
            <a:p>
              <a:pPr algn="just"/>
              <a:endParaRPr lang="de-CH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verstehen sich mehr und mehr als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 Persönlichkeiten.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Sie bauen ihren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eigenen Willen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aus. In jüngeren Jahren ist allerdings noch kein Perspektivenwechsel möglich. </a:t>
              </a:r>
            </a:p>
            <a:p>
              <a:pPr algn="just"/>
              <a:endPara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/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Kinder wollen immer mehr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selbst machen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und haben einen Drang nach Freiheit. Die eigenen und elterlichen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Grenzen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werden ausgetestet, was z. T. mit Trotzen einhergehen kann. Kinder erfahren neue Emotionen und Erweitern ihre Impulskontrolle. Die </a:t>
              </a:r>
              <a:r>
                <a:rPr lang="de-CH" dirty="0">
                  <a:solidFill>
                    <a:srgbClr val="FF999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Steigerung ihrer Selbstwirksamkeit </a:t>
              </a: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führt zu mehr Selbstvertrauen und Selbständigkeit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74FF437-ACBB-1705-D526-8AC1FE48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106" r="16655"/>
            <a:stretch/>
          </p:blipFill>
          <p:spPr>
            <a:xfrm>
              <a:off x="2337051" y="2467082"/>
              <a:ext cx="2013239" cy="3519539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ED0093D-4510-27E8-11E3-2BC2D3386B7F}"/>
              </a:ext>
            </a:extLst>
          </p:cNvPr>
          <p:cNvGrpSpPr/>
          <p:nvPr/>
        </p:nvGrpSpPr>
        <p:grpSpPr>
          <a:xfrm>
            <a:off x="10114384" y="-1737"/>
            <a:ext cx="14495052" cy="6866025"/>
            <a:chOff x="1347157" y="-6422"/>
            <a:chExt cx="14817743" cy="6866025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5F2268A3-171D-5A26-F93D-1D10B5A52D6D}"/>
                </a:ext>
              </a:extLst>
            </p:cNvPr>
            <p:cNvSpPr/>
            <p:nvPr/>
          </p:nvSpPr>
          <p:spPr>
            <a:xfrm>
              <a:off x="1347157" y="-6422"/>
              <a:ext cx="14817743" cy="68660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Inhaltsplatzhalter 2">
              <a:extLst>
                <a:ext uri="{FF2B5EF4-FFF2-40B4-BE49-F238E27FC236}">
                  <a16:creationId xmlns:a16="http://schemas.microsoft.com/office/drawing/2014/main" id="{38C57A8A-2758-FD49-0445-7887C21EA0A6}"/>
                </a:ext>
              </a:extLst>
            </p:cNvPr>
            <p:cNvSpPr txBox="1">
              <a:spLocks/>
            </p:cNvSpPr>
            <p:nvPr/>
          </p:nvSpPr>
          <p:spPr>
            <a:xfrm>
              <a:off x="2142901" y="771327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Grob- und Feinmotorik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73446D12-0C00-F9E5-D479-90FA69F8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456" r="7899"/>
            <a:stretch/>
          </p:blipFill>
          <p:spPr>
            <a:xfrm>
              <a:off x="2205780" y="2265238"/>
              <a:ext cx="2013239" cy="3519539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D4D65CD1-D6DF-139D-FDF7-6B12BA2E830C}"/>
              </a:ext>
            </a:extLst>
          </p:cNvPr>
          <p:cNvSpPr/>
          <p:nvPr/>
        </p:nvSpPr>
        <p:spPr>
          <a:xfrm>
            <a:off x="10650316" y="1603"/>
            <a:ext cx="575688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1F188D6-C242-84E7-D0E0-49F5E62AB02E}"/>
              </a:ext>
            </a:extLst>
          </p:cNvPr>
          <p:cNvSpPr/>
          <p:nvPr/>
        </p:nvSpPr>
        <p:spPr>
          <a:xfrm>
            <a:off x="11146990" y="0"/>
            <a:ext cx="585536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720E6F1-0BD6-EFFE-1B8E-9F5C02C84CD1}"/>
              </a:ext>
            </a:extLst>
          </p:cNvPr>
          <p:cNvSpPr/>
          <p:nvPr/>
        </p:nvSpPr>
        <p:spPr>
          <a:xfrm>
            <a:off x="11692794" y="8025"/>
            <a:ext cx="589510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A5EA746-7DCD-C321-DE11-3F233017DAC1}"/>
              </a:ext>
            </a:extLst>
          </p:cNvPr>
          <p:cNvSpPr txBox="1">
            <a:spLocks/>
          </p:cNvSpPr>
          <p:nvPr/>
        </p:nvSpPr>
        <p:spPr>
          <a:xfrm rot="16200000">
            <a:off x="8223766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9132D0FF-2F0C-1178-A4A3-374ACB74B00B}"/>
              </a:ext>
            </a:extLst>
          </p:cNvPr>
          <p:cNvSpPr txBox="1">
            <a:spLocks/>
          </p:cNvSpPr>
          <p:nvPr/>
        </p:nvSpPr>
        <p:spPr>
          <a:xfrm rot="16200000">
            <a:off x="8695848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44FEBB3-AAA3-250F-52D8-A75427E8C0FF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24117872-1B1B-4DC6-0C3A-B85A100134A7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2ABCBB2-B2B8-C796-8897-612D3B4BA379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50D81E-5B93-A564-4763-42D6C17B46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2" t="1019"/>
          <a:stretch/>
        </p:blipFill>
        <p:spPr>
          <a:xfrm>
            <a:off x="703851" y="2037897"/>
            <a:ext cx="2915785" cy="43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2E440A54-E7B5-CAFC-9D2B-94CCAB51212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B059F80-1CC8-627F-AE93-C77B35EDEC5B}"/>
              </a:ext>
            </a:extLst>
          </p:cNvPr>
          <p:cNvSpPr/>
          <p:nvPr/>
        </p:nvSpPr>
        <p:spPr>
          <a:xfrm>
            <a:off x="559195" y="-8861"/>
            <a:ext cx="1564268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79D90D81-AB2F-FD6B-B711-BF308B72DACD}"/>
              </a:ext>
            </a:extLst>
          </p:cNvPr>
          <p:cNvSpPr txBox="1">
            <a:spLocks/>
          </p:cNvSpPr>
          <p:nvPr/>
        </p:nvSpPr>
        <p:spPr>
          <a:xfrm>
            <a:off x="1476814" y="773932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D23FCD6-DA06-9182-7938-C783119219FF}"/>
              </a:ext>
            </a:extLst>
          </p:cNvPr>
          <p:cNvSpPr txBox="1"/>
          <p:nvPr/>
        </p:nvSpPr>
        <p:spPr>
          <a:xfrm>
            <a:off x="3885832" y="2477638"/>
            <a:ext cx="5857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 passiert?</a:t>
            </a:r>
          </a:p>
          <a:p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Entwicklung einer eigenen Persönlichkeit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Eigener Wille wird stärker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Drang nach Freiheit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Eigene und elterliche Grenzen werden ausgetestet (z.B. durch Trotzen)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Steigerung der Selbstwirksamkeit</a:t>
            </a: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82991C0-D5B0-7645-17EF-65E9B28A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06" r="16655"/>
          <a:stretch/>
        </p:blipFill>
        <p:spPr>
          <a:xfrm>
            <a:off x="1601712" y="2010531"/>
            <a:ext cx="2013239" cy="3519539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BD8D1111-E524-8088-26E5-2758A3F77A59}"/>
              </a:ext>
            </a:extLst>
          </p:cNvPr>
          <p:cNvSpPr/>
          <p:nvPr/>
        </p:nvSpPr>
        <p:spPr>
          <a:xfrm>
            <a:off x="10120643" y="8861"/>
            <a:ext cx="13959606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1A4ABC71-5064-6CB0-2F3C-2767946EE883}"/>
              </a:ext>
            </a:extLst>
          </p:cNvPr>
          <p:cNvSpPr/>
          <p:nvPr/>
        </p:nvSpPr>
        <p:spPr>
          <a:xfrm>
            <a:off x="10614470" y="1603"/>
            <a:ext cx="579273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B4E8230A-B1D2-3BD2-7AA8-B774290C02F4}"/>
              </a:ext>
            </a:extLst>
          </p:cNvPr>
          <p:cNvSpPr/>
          <p:nvPr/>
        </p:nvSpPr>
        <p:spPr>
          <a:xfrm>
            <a:off x="11139611" y="0"/>
            <a:ext cx="586274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50A26961-1DBA-365D-16B9-865DE8C5C918}"/>
              </a:ext>
            </a:extLst>
          </p:cNvPr>
          <p:cNvSpPr/>
          <p:nvPr/>
        </p:nvSpPr>
        <p:spPr>
          <a:xfrm>
            <a:off x="11660156" y="8025"/>
            <a:ext cx="592774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A267D43-CC54-019F-8ED3-FC00FCF2C16A}"/>
              </a:ext>
            </a:extLst>
          </p:cNvPr>
          <p:cNvSpPr txBox="1">
            <a:spLocks/>
          </p:cNvSpPr>
          <p:nvPr/>
        </p:nvSpPr>
        <p:spPr>
          <a:xfrm rot="16200000">
            <a:off x="-1360124" y="3254106"/>
            <a:ext cx="3409955" cy="556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Entwicklungsschritte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50E576E-568F-F8EA-C5ED-EEF07E665B57}"/>
              </a:ext>
            </a:extLst>
          </p:cNvPr>
          <p:cNvSpPr txBox="1">
            <a:spLocks/>
          </p:cNvSpPr>
          <p:nvPr/>
        </p:nvSpPr>
        <p:spPr>
          <a:xfrm rot="16200000">
            <a:off x="8695848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8C68F57-3D81-91BF-7942-84493272EEB6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5E9514D-1E37-0C18-DC60-54BF1EA98F0D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34B20CC-6F0F-4CEF-376E-4D09408F8F15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</p:spTree>
    <p:extLst>
      <p:ext uri="{BB962C8B-B14F-4D97-AF65-F5344CB8AC3E}">
        <p14:creationId xmlns:p14="http://schemas.microsoft.com/office/powerpoint/2010/main" val="64638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1401B-645C-C3C9-772D-37AF5B51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100" y="1041399"/>
            <a:ext cx="5964195" cy="2387600"/>
          </a:xfrm>
        </p:spPr>
        <p:txBody>
          <a:bodyPr>
            <a:normAutofit/>
          </a:bodyPr>
          <a:lstStyle/>
          <a:p>
            <a:pPr algn="l"/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Vorschulanlass</a:t>
            </a:r>
            <a:b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CH" sz="27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b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Welt entdecken mit </a:t>
            </a:r>
            <a:b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CH" sz="3100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kleinen Kindern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990216-5861-3E6B-A501-8587AE4DE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100" y="3724871"/>
            <a:ext cx="7721579" cy="2091730"/>
          </a:xfrm>
        </p:spPr>
        <p:txBody>
          <a:bodyPr>
            <a:noAutofit/>
          </a:bodyPr>
          <a:lstStyle/>
          <a:p>
            <a:pPr algn="l"/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Begrüssung Melanie Züger, Gemeinderätin Gesellschaft</a:t>
            </a:r>
          </a:p>
          <a:p>
            <a:pPr algn="l"/>
            <a:endParaRPr lang="de-CH" sz="2000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Evelyne Bucher, Leiterin Gesellschaft</a:t>
            </a:r>
          </a:p>
          <a:p>
            <a:pPr algn="l"/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Kim Weber, Integrationsbeauftragte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B1460AA-8115-4AE0-141F-740050AB2351}"/>
              </a:ext>
            </a:extLst>
          </p:cNvPr>
          <p:cNvSpPr/>
          <p:nvPr/>
        </p:nvSpPr>
        <p:spPr>
          <a:xfrm>
            <a:off x="4668252" y="707413"/>
            <a:ext cx="6889433" cy="5457567"/>
          </a:xfrm>
          <a:prstGeom prst="rect">
            <a:avLst/>
          </a:prstGeom>
          <a:noFill/>
          <a:ln>
            <a:noFill/>
          </a:ln>
          <a:effectLst>
            <a:outerShdw blurRad="38100" dist="50800" dir="1200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7886AE-C0F5-1898-2FD2-C38C987AE5CF}"/>
              </a:ext>
            </a:extLst>
          </p:cNvPr>
          <p:cNvSpPr txBox="1"/>
          <p:nvPr/>
        </p:nvSpPr>
        <p:spPr>
          <a:xfrm>
            <a:off x="810100" y="5676871"/>
            <a:ext cx="54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</a:rPr>
              <a:t>Evelyne Bucher		Kim Weber</a:t>
            </a:r>
          </a:p>
          <a:p>
            <a:r>
              <a:rPr lang="de-CH" sz="1400" dirty="0">
                <a:solidFill>
                  <a:schemeClr val="bg1"/>
                </a:solidFill>
              </a:rPr>
              <a:t>Leiterin Gesellschaft		Integrationsbeauftragte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E8D626-675E-9483-6D57-449777287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8845" r="41459" b="68692"/>
          <a:stretch/>
        </p:blipFill>
        <p:spPr bwMode="auto">
          <a:xfrm>
            <a:off x="7377580" y="2289585"/>
            <a:ext cx="418010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13D9D4-D94B-0DC8-FCA9-5614A1415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34" y="-1064116"/>
            <a:ext cx="7212624" cy="102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7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5E16B-1C2B-253B-8ECA-5FCE59A1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648B9A1-9909-1795-02DA-66B0682C93A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F4980BB-CB9F-700E-F245-5D277A4B5499}"/>
              </a:ext>
            </a:extLst>
          </p:cNvPr>
          <p:cNvSpPr/>
          <p:nvPr/>
        </p:nvSpPr>
        <p:spPr>
          <a:xfrm>
            <a:off x="522515" y="1603"/>
            <a:ext cx="1565201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57D6FC3-BEBA-BA96-630C-0E591A491A7C}"/>
              </a:ext>
            </a:extLst>
          </p:cNvPr>
          <p:cNvSpPr txBox="1">
            <a:spLocks/>
          </p:cNvSpPr>
          <p:nvPr/>
        </p:nvSpPr>
        <p:spPr>
          <a:xfrm rot="16200000">
            <a:off x="-1360124" y="3254106"/>
            <a:ext cx="3409955" cy="556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Entwicklungsschritte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4C1A50ED-8427-BFCF-3DE4-95222EABD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06" r="16655"/>
          <a:stretch/>
        </p:blipFill>
        <p:spPr>
          <a:xfrm>
            <a:off x="1601712" y="2022735"/>
            <a:ext cx="2013239" cy="351953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76137EE-5921-FF2A-0EAD-68DDB05943FE}"/>
              </a:ext>
            </a:extLst>
          </p:cNvPr>
          <p:cNvSpPr txBox="1"/>
          <p:nvPr/>
        </p:nvSpPr>
        <p:spPr>
          <a:xfrm>
            <a:off x="3845634" y="2256670"/>
            <a:ext cx="6077865" cy="369331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Ideen zur Entdeckung der Autonomie</a:t>
            </a:r>
          </a:p>
          <a:p>
            <a:endParaRPr lang="de-CH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Kindern Zeit lassen 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Nicht sofort Hilfe anbieten, Erfolgserlebnisse ermöglichen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Kinder müssen nicht immer bespasst werden 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Trotzen nicht persönlich nehmen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Gleichzeitig Vertrauen </a:t>
            </a:r>
            <a:r>
              <a:rPr lang="de-CH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</a:t>
            </a: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Kontrolle bieten</a:t>
            </a:r>
          </a:p>
          <a:p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de-CH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Auto</a:t>
            </a:r>
          </a:p>
          <a:p>
            <a:endParaRPr lang="de-CH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4D9ADF9-5EAB-2000-6597-84EE4AABAD0E}"/>
              </a:ext>
            </a:extLst>
          </p:cNvPr>
          <p:cNvSpPr/>
          <p:nvPr/>
        </p:nvSpPr>
        <p:spPr>
          <a:xfrm>
            <a:off x="10038354" y="-16050"/>
            <a:ext cx="7510834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AF5E518-C84F-DED1-672F-06E64851D117}"/>
              </a:ext>
            </a:extLst>
          </p:cNvPr>
          <p:cNvSpPr/>
          <p:nvPr/>
        </p:nvSpPr>
        <p:spPr>
          <a:xfrm>
            <a:off x="10604592" y="1603"/>
            <a:ext cx="580261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898637F-E10D-8EEE-9C90-0DC376699551}"/>
              </a:ext>
            </a:extLst>
          </p:cNvPr>
          <p:cNvSpPr/>
          <p:nvPr/>
        </p:nvSpPr>
        <p:spPr>
          <a:xfrm>
            <a:off x="11139610" y="0"/>
            <a:ext cx="586274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F14E10A-5F6B-3458-7D1F-7611F1C7EF6F}"/>
              </a:ext>
            </a:extLst>
          </p:cNvPr>
          <p:cNvSpPr/>
          <p:nvPr/>
        </p:nvSpPr>
        <p:spPr>
          <a:xfrm>
            <a:off x="11669484" y="8025"/>
            <a:ext cx="591841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DF0563D-1172-4C3C-EAE5-156255A66872}"/>
              </a:ext>
            </a:extLst>
          </p:cNvPr>
          <p:cNvSpPr txBox="1">
            <a:spLocks/>
          </p:cNvSpPr>
          <p:nvPr/>
        </p:nvSpPr>
        <p:spPr>
          <a:xfrm rot="16200000">
            <a:off x="8695848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9845281-1790-EA14-F4DD-AB57A3443AAF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A975D5-9A38-6D8B-EDC8-3D5A9F43F8A5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222475B-2191-DE3C-CB82-B7106D3867AA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70DBDF3-4155-14D8-814E-6564100247A1}"/>
              </a:ext>
            </a:extLst>
          </p:cNvPr>
          <p:cNvSpPr txBox="1">
            <a:spLocks/>
          </p:cNvSpPr>
          <p:nvPr/>
        </p:nvSpPr>
        <p:spPr>
          <a:xfrm>
            <a:off x="1476814" y="773932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bg1"/>
                </a:solidFill>
              </a:rPr>
              <a:t>Autonomie</a:t>
            </a:r>
          </a:p>
        </p:txBody>
      </p:sp>
    </p:spTree>
    <p:extLst>
      <p:ext uri="{BB962C8B-B14F-4D97-AF65-F5344CB8AC3E}">
        <p14:creationId xmlns:p14="http://schemas.microsoft.com/office/powerpoint/2010/main" val="283969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B0644-F0D0-C3E0-556C-AF7F5987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1E58CC13-0119-5BF2-18D0-6082506F524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56DD288-356E-0C6F-0B73-EF8D7AFCACC7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7C65AAA-826A-9256-DB47-8178020C80A4}"/>
              </a:ext>
            </a:extLst>
          </p:cNvPr>
          <p:cNvGrpSpPr/>
          <p:nvPr/>
        </p:nvGrpSpPr>
        <p:grpSpPr>
          <a:xfrm>
            <a:off x="538075" y="-6422"/>
            <a:ext cx="15626826" cy="6866025"/>
            <a:chOff x="1347157" y="-6422"/>
            <a:chExt cx="14817743" cy="686602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9EB7176-42E7-DF07-5657-D8DFF1C48505}"/>
                </a:ext>
              </a:extLst>
            </p:cNvPr>
            <p:cNvSpPr/>
            <p:nvPr/>
          </p:nvSpPr>
          <p:spPr>
            <a:xfrm>
              <a:off x="1347157" y="-6422"/>
              <a:ext cx="14817743" cy="68660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Inhaltsplatzhalter 2">
              <a:extLst>
                <a:ext uri="{FF2B5EF4-FFF2-40B4-BE49-F238E27FC236}">
                  <a16:creationId xmlns:a16="http://schemas.microsoft.com/office/drawing/2014/main" id="{8FE574FA-72D0-FF5F-F7DD-F1814D1F75D9}"/>
                </a:ext>
              </a:extLst>
            </p:cNvPr>
            <p:cNvSpPr txBox="1">
              <a:spLocks/>
            </p:cNvSpPr>
            <p:nvPr/>
          </p:nvSpPr>
          <p:spPr>
            <a:xfrm>
              <a:off x="2249070" y="771327"/>
              <a:ext cx="8573028" cy="585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de-CH" sz="2000" b="0" i="0" kern="1200" smtClean="0">
                  <a:solidFill>
                    <a:srgbClr val="5F696E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3600" b="1" dirty="0">
                  <a:solidFill>
                    <a:schemeClr val="bg1"/>
                  </a:solidFill>
                </a:rPr>
                <a:t>Grob- und Feinmotorik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8E95203-9543-8A1C-4CB3-32496C39C171}"/>
                </a:ext>
              </a:extLst>
            </p:cNvPr>
            <p:cNvSpPr txBox="1"/>
            <p:nvPr/>
          </p:nvSpPr>
          <p:spPr>
            <a:xfrm>
              <a:off x="4478135" y="1834512"/>
              <a:ext cx="5741156" cy="353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Was passiert?</a:t>
              </a:r>
            </a:p>
            <a:p>
              <a:pPr algn="just"/>
              <a:endPara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Feinmotorik</a:t>
              </a:r>
            </a:p>
            <a:p>
              <a:pPr marL="285750" indent="-285750"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Ausbau der Fähigkeit, mit den Händen zu arbeiten.</a:t>
              </a:r>
            </a:p>
            <a:p>
              <a:pPr marL="285750" indent="-285750"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Malen wird immer präziser</a:t>
              </a:r>
            </a:p>
            <a:p>
              <a:pPr marL="285750" indent="-285750"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Verfeinerung der Bewegungen</a:t>
              </a:r>
            </a:p>
            <a:p>
              <a:endParaRPr lang="de-CH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de-CH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Grobmotorik</a:t>
              </a:r>
            </a:p>
            <a:p>
              <a:pPr marL="285750" indent="-285750">
                <a:spcAft>
                  <a:spcPts val="863"/>
                </a:spcAft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Klettern, hüpfen, Treppensteigen, balancieren, Fahrrad fahren, Spiele mit Bällen, rückwärts gehen, schwimmen, etc. </a:t>
              </a:r>
            </a:p>
            <a:p>
              <a:pPr marL="285750" indent="-285750">
                <a:spcAft>
                  <a:spcPts val="863"/>
                </a:spcAft>
                <a:buFontTx/>
                <a:buChar char="-"/>
              </a:pPr>
              <a:r>
                <a:rPr lang="de-CH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Stärkung der Körperkoordination</a:t>
              </a:r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5DF8AFB5-8D94-05D1-1285-25F5DA28D8B8}"/>
              </a:ext>
            </a:extLst>
          </p:cNvPr>
          <p:cNvSpPr/>
          <p:nvPr/>
        </p:nvSpPr>
        <p:spPr>
          <a:xfrm>
            <a:off x="10628764" y="1603"/>
            <a:ext cx="577843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2927EAA-F499-754E-492B-24A2A52D88AA}"/>
              </a:ext>
            </a:extLst>
          </p:cNvPr>
          <p:cNvSpPr/>
          <p:nvPr/>
        </p:nvSpPr>
        <p:spPr>
          <a:xfrm>
            <a:off x="11141344" y="0"/>
            <a:ext cx="586101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13FA0CB-C3D3-3D1B-000B-9596A7694FA6}"/>
              </a:ext>
            </a:extLst>
          </p:cNvPr>
          <p:cNvSpPr/>
          <p:nvPr/>
        </p:nvSpPr>
        <p:spPr>
          <a:xfrm>
            <a:off x="11653924" y="8025"/>
            <a:ext cx="593397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E1F498E-9F51-5B7A-D10A-59DB6B38A194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40C997E-5E45-D675-C5BE-9344CBFC5056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8D1709C-1B1B-1AFF-E596-BF9EC0D56ADA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885C65B-C9A7-F3D1-B7B8-1D33422C8B3C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0724EC-6A80-629B-F657-DD5E9F52C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6" r="7899"/>
          <a:stretch/>
        </p:blipFill>
        <p:spPr>
          <a:xfrm>
            <a:off x="1607400" y="2025012"/>
            <a:ext cx="2013308" cy="35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345E-BC07-6CA1-85BE-23468A258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BF1E2DB6-20DB-8660-9F38-F670CBB9F9C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6974C12-C3BD-3CBC-C54F-26D33A949977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ED7A4D3-2BBB-B793-CDA6-91F8851A618D}"/>
              </a:ext>
            </a:extLst>
          </p:cNvPr>
          <p:cNvSpPr/>
          <p:nvPr/>
        </p:nvSpPr>
        <p:spPr>
          <a:xfrm>
            <a:off x="538075" y="-6422"/>
            <a:ext cx="15626826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1C10319-E772-8EB5-F389-6256F4C14B7D}"/>
              </a:ext>
            </a:extLst>
          </p:cNvPr>
          <p:cNvSpPr txBox="1"/>
          <p:nvPr/>
        </p:nvSpPr>
        <p:spPr>
          <a:xfrm>
            <a:off x="3828962" y="1841624"/>
            <a:ext cx="60771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Ideen zur Entdeckung der Motorik</a:t>
            </a:r>
          </a:p>
          <a:p>
            <a:pPr marL="266700" indent="-266700"/>
            <a:endParaRPr lang="de-CH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Basteln</a:t>
            </a: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Mithelfen lassen (kochen, backen, Abwaschmaschine ausräumen, anziehen lassen, knüpfen und Knöpfe öffnen)</a:t>
            </a: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Spielsachen mit mehr als einem Zweck zur Verfügung stellen</a:t>
            </a: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Nach draussen gehen (bei jedem Wetter), Natur, Spielplätze, Badi erkunden</a:t>
            </a:r>
          </a:p>
          <a:p>
            <a:pPr marL="266700" indent="-266700">
              <a:buFontTx/>
              <a:buChar char="-"/>
            </a:pPr>
            <a:r>
              <a:rPr lang="de-CH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 Prozess ist das Ziel, nicht das Resultat!</a:t>
            </a:r>
          </a:p>
          <a:p>
            <a:endParaRPr lang="de-CH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482399D-5D12-41AD-FD2C-D7C6AE153EC5}"/>
              </a:ext>
            </a:extLst>
          </p:cNvPr>
          <p:cNvSpPr txBox="1">
            <a:spLocks/>
          </p:cNvSpPr>
          <p:nvPr/>
        </p:nvSpPr>
        <p:spPr>
          <a:xfrm>
            <a:off x="1489792" y="771620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E2FA3FD-97D6-B618-3DC4-B41D394EC057}"/>
              </a:ext>
            </a:extLst>
          </p:cNvPr>
          <p:cNvSpPr/>
          <p:nvPr/>
        </p:nvSpPr>
        <p:spPr>
          <a:xfrm>
            <a:off x="10627576" y="1603"/>
            <a:ext cx="5779625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1D18111-CCA5-6ED4-714E-04866073FD4B}"/>
              </a:ext>
            </a:extLst>
          </p:cNvPr>
          <p:cNvSpPr/>
          <p:nvPr/>
        </p:nvSpPr>
        <p:spPr>
          <a:xfrm>
            <a:off x="11150442" y="0"/>
            <a:ext cx="585191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8FE8145-01FF-C8CF-9107-C0B9F854FEAB}"/>
              </a:ext>
            </a:extLst>
          </p:cNvPr>
          <p:cNvSpPr/>
          <p:nvPr/>
        </p:nvSpPr>
        <p:spPr>
          <a:xfrm>
            <a:off x="11676536" y="8025"/>
            <a:ext cx="591136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B6CB53B-C64F-7E24-37FC-64DBD1E28C84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4ABFB65-A20D-FBAF-1946-DE36AF345F76}"/>
              </a:ext>
            </a:extLst>
          </p:cNvPr>
          <p:cNvSpPr txBox="1">
            <a:spLocks/>
          </p:cNvSpPr>
          <p:nvPr/>
        </p:nvSpPr>
        <p:spPr>
          <a:xfrm rot="16200000">
            <a:off x="8969038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A8D2779-4A0A-E560-E06B-9CF54F278D79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3A069C9-CD34-C1CB-1C34-10084CCF88CD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8393AB-56B5-725E-70B3-AF0B083E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6" r="7899"/>
          <a:stretch/>
        </p:blipFill>
        <p:spPr>
          <a:xfrm>
            <a:off x="1607400" y="2025012"/>
            <a:ext cx="2013308" cy="35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07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8A74E-E5B7-0974-605C-E79DE5BD6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982375C-4BDD-9E97-6C19-A7140C38DFC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D205F06-A9F9-006F-41B3-7E4202252A7D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E7F0995-6A03-194B-7D4D-2739DF14DE62}"/>
              </a:ext>
            </a:extLst>
          </p:cNvPr>
          <p:cNvSpPr/>
          <p:nvPr/>
        </p:nvSpPr>
        <p:spPr>
          <a:xfrm>
            <a:off x="531845" y="-6422"/>
            <a:ext cx="15633055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E71047-041D-DD80-3F5C-2D111C89DC1D}"/>
              </a:ext>
            </a:extLst>
          </p:cNvPr>
          <p:cNvSpPr/>
          <p:nvPr/>
        </p:nvSpPr>
        <p:spPr>
          <a:xfrm>
            <a:off x="1054359" y="1603"/>
            <a:ext cx="1154224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4E2B98-1BD8-6EE8-4ABF-3A62FB1D8E04}"/>
              </a:ext>
            </a:extLst>
          </p:cNvPr>
          <p:cNvSpPr txBox="1">
            <a:spLocks/>
          </p:cNvSpPr>
          <p:nvPr/>
        </p:nvSpPr>
        <p:spPr>
          <a:xfrm>
            <a:off x="2023151" y="789770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3600" b="1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A336CD2-2CDA-8662-045C-ABA67A0C7659}"/>
              </a:ext>
            </a:extLst>
          </p:cNvPr>
          <p:cNvSpPr txBox="1"/>
          <p:nvPr/>
        </p:nvSpPr>
        <p:spPr>
          <a:xfrm>
            <a:off x="4395721" y="2579525"/>
            <a:ext cx="61841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Was passiert?</a:t>
            </a:r>
          </a:p>
          <a:p>
            <a:pPr algn="just"/>
            <a:endParaRPr lang="de-CH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Schnelles Wachstum von 0-6 Jahren</a:t>
            </a:r>
          </a:p>
          <a:p>
            <a:pPr marL="285750" indent="-28575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Veränderung der Proportionen</a:t>
            </a:r>
          </a:p>
          <a:p>
            <a:pPr marL="285750" indent="-28575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Erkennen biologischer Bedürfnisse </a:t>
            </a:r>
          </a:p>
          <a:p>
            <a:pPr marL="285750" indent="-28575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Unterscheidung von Mädchen und Jungen, mit Unsicherheit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C8C6F588-F22D-DCB1-04EF-1A1E160F3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5" r="4053"/>
          <a:stretch/>
        </p:blipFill>
        <p:spPr>
          <a:xfrm>
            <a:off x="2147772" y="2023139"/>
            <a:ext cx="1996129" cy="351953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970EACF-3B78-FF85-25D1-4C7745996675}"/>
              </a:ext>
            </a:extLst>
          </p:cNvPr>
          <p:cNvSpPr/>
          <p:nvPr/>
        </p:nvSpPr>
        <p:spPr>
          <a:xfrm>
            <a:off x="10570314" y="1603"/>
            <a:ext cx="58368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97A29C9-FDE1-DF3E-E1D5-F4D8DC99FC57}"/>
              </a:ext>
            </a:extLst>
          </p:cNvPr>
          <p:cNvSpPr/>
          <p:nvPr/>
        </p:nvSpPr>
        <p:spPr>
          <a:xfrm>
            <a:off x="11137640" y="0"/>
            <a:ext cx="586471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85F7030-5D1F-EC07-6AA3-A01EA60421D8}"/>
              </a:ext>
            </a:extLst>
          </p:cNvPr>
          <p:cNvSpPr/>
          <p:nvPr/>
        </p:nvSpPr>
        <p:spPr>
          <a:xfrm>
            <a:off x="11660154" y="8025"/>
            <a:ext cx="592774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236B2FE-D4BB-B4E9-663A-B0E1907CFAC7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F7026CE-F417-B8AC-2AE2-FCAA47B2867C}"/>
              </a:ext>
            </a:extLst>
          </p:cNvPr>
          <p:cNvSpPr txBox="1">
            <a:spLocks/>
          </p:cNvSpPr>
          <p:nvPr/>
        </p:nvSpPr>
        <p:spPr>
          <a:xfrm rot="16200000">
            <a:off x="-905351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04A2837-88CE-B41C-AD03-F238E1CDFD3A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330B1EE-868B-690F-BDB2-B4E672C7752C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</p:spTree>
    <p:extLst>
      <p:ext uri="{BB962C8B-B14F-4D97-AF65-F5344CB8AC3E}">
        <p14:creationId xmlns:p14="http://schemas.microsoft.com/office/powerpoint/2010/main" val="15562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ACAA9-0199-2009-E8AE-FAD73ED5C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340F63E1-33F2-A60F-1481-073ED1AC6F5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4C119E5-80CD-99F0-0134-8A349819EB4B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E0BE45A-9F70-60FE-7F7E-4BC7BF995C36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0202EE-FC3D-D459-347C-1CC08C9DC889}"/>
              </a:ext>
            </a:extLst>
          </p:cNvPr>
          <p:cNvSpPr/>
          <p:nvPr/>
        </p:nvSpPr>
        <p:spPr>
          <a:xfrm>
            <a:off x="1046691" y="1603"/>
            <a:ext cx="1154991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D615053-45FC-D239-2BC9-E187945B40A5}"/>
              </a:ext>
            </a:extLst>
          </p:cNvPr>
          <p:cNvSpPr txBox="1"/>
          <p:nvPr/>
        </p:nvSpPr>
        <p:spPr>
          <a:xfrm>
            <a:off x="4400618" y="2490246"/>
            <a:ext cx="6209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Ideen zur Entdeckung unterschiedlicher Wahrnehmungen</a:t>
            </a:r>
          </a:p>
          <a:p>
            <a:endParaRPr lang="de-CH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Über Wahrnehmungen sprechen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Persönliche Grenzen aufzeigen und erklären 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Den Kindern Privatsphäre zugestehen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Möglichkeiten für Erfahrungen bieten</a:t>
            </a:r>
            <a:b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CH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Weg</a:t>
            </a:r>
            <a:endParaRPr lang="de-CH" sz="2400" dirty="0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AE77ED21-C7EA-CB00-F62A-1A4423AE8471}"/>
              </a:ext>
            </a:extLst>
          </p:cNvPr>
          <p:cNvSpPr txBox="1">
            <a:spLocks/>
          </p:cNvSpPr>
          <p:nvPr/>
        </p:nvSpPr>
        <p:spPr>
          <a:xfrm>
            <a:off x="2016453" y="796513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3600" b="1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107EFA9-AA7A-2451-3E73-65D1EC293064}"/>
              </a:ext>
            </a:extLst>
          </p:cNvPr>
          <p:cNvSpPr/>
          <p:nvPr/>
        </p:nvSpPr>
        <p:spPr>
          <a:xfrm>
            <a:off x="10630882" y="1603"/>
            <a:ext cx="577632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0B721D0-6A31-09C1-5845-4B02F6644E57}"/>
              </a:ext>
            </a:extLst>
          </p:cNvPr>
          <p:cNvSpPr/>
          <p:nvPr/>
        </p:nvSpPr>
        <p:spPr>
          <a:xfrm>
            <a:off x="11131358" y="0"/>
            <a:ext cx="587100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D619011-B57C-2E40-F4F7-6B1A89DEAF6C}"/>
              </a:ext>
            </a:extLst>
          </p:cNvPr>
          <p:cNvSpPr/>
          <p:nvPr/>
        </p:nvSpPr>
        <p:spPr>
          <a:xfrm>
            <a:off x="11674206" y="8025"/>
            <a:ext cx="591368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64E0033B-B776-2249-FDC2-83D06D38A47A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B65E012-50AB-F885-99B5-950FC7057CA6}"/>
              </a:ext>
            </a:extLst>
          </p:cNvPr>
          <p:cNvSpPr txBox="1">
            <a:spLocks/>
          </p:cNvSpPr>
          <p:nvPr/>
        </p:nvSpPr>
        <p:spPr>
          <a:xfrm rot="16200000">
            <a:off x="-905351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287803E-6D09-4424-417D-5B128EE75CB1}"/>
              </a:ext>
            </a:extLst>
          </p:cNvPr>
          <p:cNvSpPr txBox="1">
            <a:spLocks/>
          </p:cNvSpPr>
          <p:nvPr/>
        </p:nvSpPr>
        <p:spPr>
          <a:xfrm rot="16200000">
            <a:off x="10378366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96CB0F8-B913-35DC-FBD4-199BDC8D2491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1689BE-266A-2CCA-F374-85594C2E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5" r="4053"/>
          <a:stretch/>
        </p:blipFill>
        <p:spPr>
          <a:xfrm>
            <a:off x="2147772" y="2023139"/>
            <a:ext cx="1996129" cy="35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43B27-C63B-4F76-1DC2-5F0F612B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CF86EC2-C9A3-62BC-62B9-42746E5961C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316C8D-26B8-BA63-C908-C1C9E176E937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153538E-94F3-7979-956C-6532A392309B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41540C3-D5A4-3706-64B5-39D01F423967}"/>
              </a:ext>
            </a:extLst>
          </p:cNvPr>
          <p:cNvSpPr/>
          <p:nvPr/>
        </p:nvSpPr>
        <p:spPr>
          <a:xfrm>
            <a:off x="1026413" y="1603"/>
            <a:ext cx="115701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2B7F0A0-F15D-0853-D178-AE2DE8A634FC}"/>
              </a:ext>
            </a:extLst>
          </p:cNvPr>
          <p:cNvSpPr/>
          <p:nvPr/>
        </p:nvSpPr>
        <p:spPr>
          <a:xfrm>
            <a:off x="1549049" y="0"/>
            <a:ext cx="1582295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79F3BAEA-8067-17DC-03D7-B741B51C05A0}"/>
              </a:ext>
            </a:extLst>
          </p:cNvPr>
          <p:cNvSpPr txBox="1">
            <a:spLocks/>
          </p:cNvSpPr>
          <p:nvPr/>
        </p:nvSpPr>
        <p:spPr>
          <a:xfrm>
            <a:off x="2530807" y="799205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9B5D46C-CB24-4199-093E-E542E926EF54}"/>
              </a:ext>
            </a:extLst>
          </p:cNvPr>
          <p:cNvSpPr txBox="1"/>
          <p:nvPr/>
        </p:nvSpPr>
        <p:spPr>
          <a:xfrm>
            <a:off x="4878187" y="1839692"/>
            <a:ext cx="61841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just"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CH" dirty="0"/>
              <a:t>Was passiert?</a:t>
            </a:r>
          </a:p>
          <a:p>
            <a:endParaRPr lang="de-CH" sz="1600" b="0" dirty="0"/>
          </a:p>
          <a:p>
            <a:pPr marL="285750" indent="-285750" algn="l">
              <a:buFontTx/>
              <a:buChar char="-"/>
            </a:pPr>
            <a:r>
              <a:rPr lang="de-CH" b="0" dirty="0"/>
              <a:t>bemerkenswerte Fortschritte im Spracherwerb (von Zwei-Wort-Sätzen zu Drei-Wort-Sätzen zu ganzen Geschichten)</a:t>
            </a:r>
          </a:p>
          <a:p>
            <a:pPr marL="285750" indent="-285750" algn="l">
              <a:buFontTx/>
              <a:buChar char="-"/>
            </a:pPr>
            <a:r>
              <a:rPr lang="de-CH" b="0" dirty="0"/>
              <a:t>Grosser passiver Wortschatz</a:t>
            </a:r>
          </a:p>
          <a:p>
            <a:pPr marL="285750" indent="-285750" algn="l">
              <a:buFontTx/>
              <a:buChar char="-"/>
            </a:pPr>
            <a:r>
              <a:rPr lang="de-CH" b="0" dirty="0"/>
              <a:t>Entwicklung des Subjektunterschieds zwischen «Ich» und «Du» </a:t>
            </a:r>
          </a:p>
          <a:p>
            <a:pPr algn="l"/>
            <a:endParaRPr lang="de-CH" b="0" dirty="0"/>
          </a:p>
          <a:p>
            <a:pPr algn="l"/>
            <a:r>
              <a:rPr lang="de-CH" b="0" dirty="0"/>
              <a:t>Der </a:t>
            </a:r>
            <a:r>
              <a:rPr lang="de-CH" dirty="0"/>
              <a:t>Sprachausbau</a:t>
            </a:r>
            <a:r>
              <a:rPr lang="de-CH" b="0" dirty="0"/>
              <a:t> und die Freude an Konversation geschieht mit anderen Personen (nicht mit [digitalen] Me-dien), </a:t>
            </a:r>
            <a:r>
              <a:rPr lang="de-CH" dirty="0"/>
              <a:t>durch gemeinsames Erleben der Sprache </a:t>
            </a:r>
            <a:r>
              <a:rPr lang="de-CH" b="0" dirty="0"/>
              <a:t>(spiegeln, nachfragen, aufeinander eingehen, Tempo anpassen).</a:t>
            </a:r>
          </a:p>
          <a:p>
            <a:endParaRPr lang="de-CH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E5A947A-AEF9-F27A-280A-CA551D44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5" r="17836"/>
          <a:stretch/>
        </p:blipFill>
        <p:spPr>
          <a:xfrm>
            <a:off x="2571098" y="2015549"/>
            <a:ext cx="1996129" cy="352483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15F2FAF5-69E6-8F12-199C-BADB4BEB14AE}"/>
              </a:ext>
            </a:extLst>
          </p:cNvPr>
          <p:cNvSpPr/>
          <p:nvPr/>
        </p:nvSpPr>
        <p:spPr>
          <a:xfrm>
            <a:off x="11019860" y="0"/>
            <a:ext cx="59825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0F7BA34-A4D5-1DC2-B1E5-9F9687804C58}"/>
              </a:ext>
            </a:extLst>
          </p:cNvPr>
          <p:cNvSpPr/>
          <p:nvPr/>
        </p:nvSpPr>
        <p:spPr>
          <a:xfrm>
            <a:off x="11641780" y="8025"/>
            <a:ext cx="594611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DAB036C-8AA0-283A-3267-AC1E7CAA42D8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B19420A-315B-4EC5-F4E3-79E7704CC727}"/>
              </a:ext>
            </a:extLst>
          </p:cNvPr>
          <p:cNvSpPr txBox="1">
            <a:spLocks/>
          </p:cNvSpPr>
          <p:nvPr/>
        </p:nvSpPr>
        <p:spPr>
          <a:xfrm rot="16200000">
            <a:off x="-905351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DBEAB45-F5AA-9B50-4D50-9E11F6857C47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9AFA1A-0BD4-425F-D58C-F895DA770532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</p:spTree>
    <p:extLst>
      <p:ext uri="{BB962C8B-B14F-4D97-AF65-F5344CB8AC3E}">
        <p14:creationId xmlns:p14="http://schemas.microsoft.com/office/powerpoint/2010/main" val="2900576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2770-54C2-8B75-EBB0-2C2F356EC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663BD4A-FCFC-21CE-7357-21409206D08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DDA1C6D-B34E-E9D4-3967-F69EE35E3B29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36A98FA-C96C-7D73-F422-154F48324BA7}"/>
              </a:ext>
            </a:extLst>
          </p:cNvPr>
          <p:cNvSpPr/>
          <p:nvPr/>
        </p:nvSpPr>
        <p:spPr>
          <a:xfrm>
            <a:off x="525393" y="-6422"/>
            <a:ext cx="15639508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887D4B-D948-C742-C097-5AE817943387}"/>
              </a:ext>
            </a:extLst>
          </p:cNvPr>
          <p:cNvSpPr/>
          <p:nvPr/>
        </p:nvSpPr>
        <p:spPr>
          <a:xfrm>
            <a:off x="1042497" y="1603"/>
            <a:ext cx="1155410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65FCF9-9A19-C2AB-7C9D-650C02C89DD2}"/>
              </a:ext>
            </a:extLst>
          </p:cNvPr>
          <p:cNvSpPr/>
          <p:nvPr/>
        </p:nvSpPr>
        <p:spPr>
          <a:xfrm>
            <a:off x="1543517" y="9331"/>
            <a:ext cx="1582849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7200352-FAD9-D6B7-2CD6-0B86BFB61574}"/>
              </a:ext>
            </a:extLst>
          </p:cNvPr>
          <p:cNvSpPr txBox="1"/>
          <p:nvPr/>
        </p:nvSpPr>
        <p:spPr>
          <a:xfrm>
            <a:off x="11319755" y="2794970"/>
            <a:ext cx="787791" cy="156966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CH" sz="9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ptos Narrow" panose="020B0004020202020204" pitchFamily="34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DF92D670-6D6D-2800-A015-50BE62F7723C}"/>
              </a:ext>
            </a:extLst>
          </p:cNvPr>
          <p:cNvSpPr txBox="1">
            <a:spLocks/>
          </p:cNvSpPr>
          <p:nvPr/>
        </p:nvSpPr>
        <p:spPr>
          <a:xfrm>
            <a:off x="2530807" y="789874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8BC3C44-4523-DB1D-E176-3BF062EC8B20}"/>
              </a:ext>
            </a:extLst>
          </p:cNvPr>
          <p:cNvSpPr txBox="1"/>
          <p:nvPr/>
        </p:nvSpPr>
        <p:spPr>
          <a:xfrm>
            <a:off x="4879420" y="1846553"/>
            <a:ext cx="618739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Ideen zur Entdeckung von Gesprächen</a:t>
            </a:r>
          </a:p>
          <a:p>
            <a:endParaRPr lang="de-CH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Gespräche brauchen Zeit und uneingeschränkte Aufmerksamkeit, können aber überall stattfinden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Muttersprache sprechen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Offene Fragen stellen, eigenes Tun kommentieren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Korrigieren durch Wiederholen 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Bücher erzählen, Rollenspiele spielen («Stell dir vor…», </a:t>
            </a:r>
            <a:r>
              <a:rPr lang="de-CH" dirty="0" err="1">
                <a:latin typeface="Segoe UI" panose="020B0502040204020203" pitchFamily="34" charset="0"/>
                <a:cs typeface="Segoe UI" panose="020B0502040204020203" pitchFamily="34" charset="0"/>
              </a:rPr>
              <a:t>Verkäuferlis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), zusammen singen, reimen, etc.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Gefühle beschreiben, Zeitbegriffe einführen, geografisches Verständnis stärken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Einfache Erklärungen liefern, dabei helfen Vergleiche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Keine Ironie</a:t>
            </a:r>
          </a:p>
          <a:p>
            <a:pPr marL="266700" indent="-266700">
              <a:buFontTx/>
              <a:buChar char="-"/>
            </a:pP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Lernen am Modell (Umgangsformen, Dialekt, Sprachintonation)</a:t>
            </a:r>
          </a:p>
          <a:p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Bibliothek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F99D327-8198-8552-B749-953CFA518A07}"/>
              </a:ext>
            </a:extLst>
          </p:cNvPr>
          <p:cNvSpPr/>
          <p:nvPr/>
        </p:nvSpPr>
        <p:spPr>
          <a:xfrm>
            <a:off x="11019860" y="0"/>
            <a:ext cx="59825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F2C68AE-A3EC-87BB-F965-4E4AC10E215C}"/>
              </a:ext>
            </a:extLst>
          </p:cNvPr>
          <p:cNvSpPr/>
          <p:nvPr/>
        </p:nvSpPr>
        <p:spPr>
          <a:xfrm>
            <a:off x="11662950" y="8025"/>
            <a:ext cx="592494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4BC0D0F-423F-47AC-4968-BF779BD18ACD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19FD2AD-91CD-E12D-63E5-6E2EE1273794}"/>
              </a:ext>
            </a:extLst>
          </p:cNvPr>
          <p:cNvSpPr txBox="1">
            <a:spLocks/>
          </p:cNvSpPr>
          <p:nvPr/>
        </p:nvSpPr>
        <p:spPr>
          <a:xfrm rot="16200000">
            <a:off x="-905351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701788A-E2B3-0335-F574-947BE4337152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C7C39B70-42BA-A1CA-81C5-6732C81289F5}"/>
              </a:ext>
            </a:extLst>
          </p:cNvPr>
          <p:cNvSpPr txBox="1">
            <a:spLocks/>
          </p:cNvSpPr>
          <p:nvPr/>
        </p:nvSpPr>
        <p:spPr>
          <a:xfrm rot="16200000">
            <a:off x="9790910" y="2884819"/>
            <a:ext cx="4318367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Sozial-emotionale Entwicklung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44C739E-1841-B882-8D25-BD4D8A2A78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85" r="17836"/>
          <a:stretch/>
        </p:blipFill>
        <p:spPr>
          <a:xfrm>
            <a:off x="2571098" y="2015549"/>
            <a:ext cx="1996129" cy="35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D5BA-8808-91DE-2C01-ED7013EC7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5BF7343-4CB7-6CEC-9AA2-282885D3683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8AA5F62-21BA-1769-6064-CE5988524C0A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2248700-B1E8-E71A-8E26-E88F915251C2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C29964-C87F-511F-4CCD-16FD67E93CD4}"/>
              </a:ext>
            </a:extLst>
          </p:cNvPr>
          <p:cNvSpPr/>
          <p:nvPr/>
        </p:nvSpPr>
        <p:spPr>
          <a:xfrm>
            <a:off x="1025213" y="1603"/>
            <a:ext cx="115713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0BE5255-8E20-568B-66AD-55F567185B9A}"/>
              </a:ext>
            </a:extLst>
          </p:cNvPr>
          <p:cNvSpPr/>
          <p:nvPr/>
        </p:nvSpPr>
        <p:spPr>
          <a:xfrm>
            <a:off x="1549429" y="0"/>
            <a:ext cx="1582257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5A0A04-C1D4-C84E-4D98-1F918527C834}"/>
              </a:ext>
            </a:extLst>
          </p:cNvPr>
          <p:cNvSpPr/>
          <p:nvPr/>
        </p:nvSpPr>
        <p:spPr>
          <a:xfrm>
            <a:off x="2078164" y="8025"/>
            <a:ext cx="1587937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B3991266-CF4E-2DD7-3171-64DC061FE026}"/>
              </a:ext>
            </a:extLst>
          </p:cNvPr>
          <p:cNvSpPr txBox="1">
            <a:spLocks/>
          </p:cNvSpPr>
          <p:nvPr/>
        </p:nvSpPr>
        <p:spPr>
          <a:xfrm>
            <a:off x="3064181" y="817367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Sozial-emotionale Entwicklung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B63E336-5272-6EBD-091D-E7EDB3C1D1BF}"/>
              </a:ext>
            </a:extLst>
          </p:cNvPr>
          <p:cNvSpPr txBox="1"/>
          <p:nvPr/>
        </p:nvSpPr>
        <p:spPr>
          <a:xfrm>
            <a:off x="5398006" y="2647811"/>
            <a:ext cx="6184111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just"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CH" dirty="0"/>
              <a:t>Was passiert?</a:t>
            </a:r>
          </a:p>
          <a:p>
            <a:endParaRPr lang="de-CH" dirty="0"/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Beziehungen entstehen durch Spielen mit Gleichaltrigen über gemeinsames Tun</a:t>
            </a:r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Erkennen der Bedürfnisse anderer</a:t>
            </a:r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Das Kind lernt, zu warten und zu teilen</a:t>
            </a:r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Äusserung eigener Wünsche</a:t>
            </a:r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Nein sagen lernen</a:t>
            </a:r>
          </a:p>
          <a:p>
            <a:pPr marL="285750" indent="-285750">
              <a:spcAft>
                <a:spcPts val="863"/>
              </a:spcAft>
              <a:buFontTx/>
              <a:buChar char="-"/>
            </a:pPr>
            <a:r>
              <a:rPr lang="de-CH" b="0" dirty="0"/>
              <a:t>Gefühle sprachlich ausdrücken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DD33C54-EF19-B73F-7B81-DC9ABA1E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3" r="7640"/>
          <a:stretch/>
        </p:blipFill>
        <p:spPr>
          <a:xfrm>
            <a:off x="3164897" y="2482782"/>
            <a:ext cx="1996129" cy="3516742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CCA276AA-DEC0-DC29-3904-EC6D590F6842}"/>
              </a:ext>
            </a:extLst>
          </p:cNvPr>
          <p:cNvSpPr/>
          <p:nvPr/>
        </p:nvSpPr>
        <p:spPr>
          <a:xfrm>
            <a:off x="11605396" y="8025"/>
            <a:ext cx="59825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D7EEA8E-78E0-BC3A-BF93-F6EAF2F3BA12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4A4A1494-5754-32BE-9C2F-8FA34310D22F}"/>
              </a:ext>
            </a:extLst>
          </p:cNvPr>
          <p:cNvSpPr txBox="1">
            <a:spLocks/>
          </p:cNvSpPr>
          <p:nvPr/>
        </p:nvSpPr>
        <p:spPr>
          <a:xfrm rot="16200000">
            <a:off x="-905351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19867903-0D69-34A6-A5DF-9B930EFDD6BA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C7C6DFDD-24DF-0953-4603-AF3A58F1AB7E}"/>
              </a:ext>
            </a:extLst>
          </p:cNvPr>
          <p:cNvSpPr txBox="1">
            <a:spLocks/>
          </p:cNvSpPr>
          <p:nvPr/>
        </p:nvSpPr>
        <p:spPr>
          <a:xfrm rot="16200000">
            <a:off x="777167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</p:spTree>
    <p:extLst>
      <p:ext uri="{BB962C8B-B14F-4D97-AF65-F5344CB8AC3E}">
        <p14:creationId xmlns:p14="http://schemas.microsoft.com/office/powerpoint/2010/main" val="20784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C1E5-6CCF-644C-2253-914991DE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B60BF4DA-6887-FB3B-9F60-C80F37CA9AE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ECAA335-A5DE-2CE7-2AA5-404B2941F5A0}"/>
              </a:ext>
            </a:extLst>
          </p:cNvPr>
          <p:cNvSpPr/>
          <p:nvPr/>
        </p:nvSpPr>
        <p:spPr>
          <a:xfrm>
            <a:off x="8639" y="-6422"/>
            <a:ext cx="1049906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9E1FE0-8AFF-FC80-791E-269A957DEB60}"/>
              </a:ext>
            </a:extLst>
          </p:cNvPr>
          <p:cNvSpPr/>
          <p:nvPr/>
        </p:nvSpPr>
        <p:spPr>
          <a:xfrm>
            <a:off x="517793" y="-6422"/>
            <a:ext cx="15647107" cy="6866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8D97D73-7AB5-58CC-3B71-28A8DC21D081}"/>
              </a:ext>
            </a:extLst>
          </p:cNvPr>
          <p:cNvSpPr/>
          <p:nvPr/>
        </p:nvSpPr>
        <p:spPr>
          <a:xfrm>
            <a:off x="1024162" y="1603"/>
            <a:ext cx="1157244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7A04070-88D6-CCF7-D81D-607704B39BD9}"/>
              </a:ext>
            </a:extLst>
          </p:cNvPr>
          <p:cNvSpPr/>
          <p:nvPr/>
        </p:nvSpPr>
        <p:spPr>
          <a:xfrm>
            <a:off x="1535431" y="0"/>
            <a:ext cx="1583657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4B5FEB9-C677-6864-3C5E-659691E5A972}"/>
              </a:ext>
            </a:extLst>
          </p:cNvPr>
          <p:cNvSpPr/>
          <p:nvPr/>
        </p:nvSpPr>
        <p:spPr>
          <a:xfrm>
            <a:off x="2072044" y="8025"/>
            <a:ext cx="1588549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18E521CE-C658-BE6E-6FCC-693D652DD312}"/>
              </a:ext>
            </a:extLst>
          </p:cNvPr>
          <p:cNvSpPr txBox="1">
            <a:spLocks/>
          </p:cNvSpPr>
          <p:nvPr/>
        </p:nvSpPr>
        <p:spPr>
          <a:xfrm rot="16200000">
            <a:off x="-1377433" y="3357102"/>
            <a:ext cx="3345055" cy="44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Autonomie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689DF44-938E-AB18-F2C9-783B4C126545}"/>
              </a:ext>
            </a:extLst>
          </p:cNvPr>
          <p:cNvSpPr txBox="1">
            <a:spLocks/>
          </p:cNvSpPr>
          <p:nvPr/>
        </p:nvSpPr>
        <p:spPr>
          <a:xfrm rot="16200000">
            <a:off x="-905351" y="3362844"/>
            <a:ext cx="3350012" cy="43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bg1"/>
                </a:solidFill>
              </a:rPr>
              <a:t>Grob- und Feinmotorik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8B36FF42-F513-3A41-CD5D-D46F629B4604}"/>
              </a:ext>
            </a:extLst>
          </p:cNvPr>
          <p:cNvSpPr txBox="1">
            <a:spLocks/>
          </p:cNvSpPr>
          <p:nvPr/>
        </p:nvSpPr>
        <p:spPr>
          <a:xfrm rot="16200000">
            <a:off x="-632161" y="3222799"/>
            <a:ext cx="3626237" cy="47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Körperliches</a:t>
            </a:r>
            <a:r>
              <a:rPr lang="de-CH" sz="3600" b="1" dirty="0">
                <a:solidFill>
                  <a:schemeClr val="bg1"/>
                </a:solidFill>
              </a:rPr>
              <a:t> </a:t>
            </a:r>
            <a:r>
              <a:rPr lang="de-CH" sz="2400" dirty="0">
                <a:solidFill>
                  <a:schemeClr val="tx1"/>
                </a:solidFill>
              </a:rPr>
              <a:t>Bewusstsein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D5490E8B-B9A7-1AD8-CA1A-CC2CE00E7A26}"/>
              </a:ext>
            </a:extLst>
          </p:cNvPr>
          <p:cNvSpPr txBox="1">
            <a:spLocks/>
          </p:cNvSpPr>
          <p:nvPr/>
        </p:nvSpPr>
        <p:spPr>
          <a:xfrm rot="16200000">
            <a:off x="777167" y="4009043"/>
            <a:ext cx="2073260" cy="43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>
                <a:solidFill>
                  <a:schemeClr val="tx1"/>
                </a:solidFill>
              </a:rPr>
              <a:t>Spracherwerb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EFED826F-4E91-E854-0D59-E6B1EA70FB43}"/>
              </a:ext>
            </a:extLst>
          </p:cNvPr>
          <p:cNvSpPr txBox="1">
            <a:spLocks/>
          </p:cNvSpPr>
          <p:nvPr/>
        </p:nvSpPr>
        <p:spPr>
          <a:xfrm>
            <a:off x="3045131" y="817367"/>
            <a:ext cx="8573028" cy="58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3600" b="1" dirty="0">
                <a:solidFill>
                  <a:schemeClr val="tx1"/>
                </a:solidFill>
              </a:rPr>
              <a:t>Sozial-emotionale Entwicklung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B92A256-64E8-20B1-4401-5B2FA98F07F4}"/>
              </a:ext>
            </a:extLst>
          </p:cNvPr>
          <p:cNvSpPr txBox="1"/>
          <p:nvPr/>
        </p:nvSpPr>
        <p:spPr>
          <a:xfrm>
            <a:off x="5393790" y="2529981"/>
            <a:ext cx="6417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Segoe UI" panose="020B0502040204020203" pitchFamily="34" charset="0"/>
                <a:cs typeface="Segoe UI" panose="020B0502040204020203" pitchFamily="34" charset="0"/>
              </a:rPr>
              <a:t>Ideen zur Entdeckung von Beziehungen</a:t>
            </a:r>
          </a:p>
          <a:p>
            <a:endParaRPr lang="de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Begegnungen</a:t>
            </a:r>
            <a:r>
              <a:rPr lang="de-CH" sz="18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ermöglichen</a:t>
            </a: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Als Vorbild agieren</a:t>
            </a: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Mehrere Bezugspersonen dienen als unterschiedliche Modelle</a:t>
            </a: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Streiten will gelernt sein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: Konflikte nicht </a:t>
            </a: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zu schnell stellvertretend lösen</a:t>
            </a: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Auf Erlebtes referenzieren</a:t>
            </a: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«Streit» </a:t>
            </a:r>
            <a:r>
              <a:rPr lang="de-CH" dirty="0">
                <a:latin typeface="Segoe UI" panose="020B0502040204020203" pitchFamily="34" charset="0"/>
                <a:cs typeface="Segoe UI" panose="020B0502040204020203" pitchFamily="34" charset="0"/>
              </a:rPr>
              <a:t>nicht persönlich nehmen, Eigenwille als Stärke sehen </a:t>
            </a: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266700">
              <a:buFontTx/>
              <a:buChar char="-"/>
            </a:pPr>
            <a:r>
              <a:rPr lang="de-CH" sz="1800" dirty="0">
                <a:latin typeface="Segoe UI" panose="020B0502040204020203" pitchFamily="34" charset="0"/>
                <a:cs typeface="Segoe UI" panose="020B0502040204020203" pitchFamily="34" charset="0"/>
              </a:rPr>
              <a:t>Kinder von anderen Erwachsenen betreuen lassen 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EF6CE21-F86E-2095-AC82-92E92FCB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3" r="7640"/>
          <a:stretch/>
        </p:blipFill>
        <p:spPr>
          <a:xfrm>
            <a:off x="3141711" y="2479770"/>
            <a:ext cx="1996129" cy="35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175F8-20DE-EB4B-A187-04E05560E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85BF81F-CAE1-784C-2EBE-D55E3E540C0E}"/>
              </a:ext>
            </a:extLst>
          </p:cNvPr>
          <p:cNvSpPr/>
          <p:nvPr/>
        </p:nvSpPr>
        <p:spPr>
          <a:xfrm>
            <a:off x="0" y="3422018"/>
            <a:ext cx="12192000" cy="3429000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442E78-56B8-51EE-D588-DBA83196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Gemeinsam die Welt entdecken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64B432-0F88-635A-5F64-83898A1E75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065" y="715885"/>
            <a:ext cx="10515600" cy="299714"/>
          </a:xfrm>
        </p:spPr>
        <p:txBody>
          <a:bodyPr>
            <a:normAutofit fontScale="92500" lnSpcReduction="10000"/>
          </a:bodyPr>
          <a:lstStyle/>
          <a:p>
            <a:r>
              <a:rPr lang="de-CH" dirty="0"/>
              <a:t>Vorschulanlass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386FD5B-7AA9-4A30-CB1F-D79C240F28E1}"/>
              </a:ext>
            </a:extLst>
          </p:cNvPr>
          <p:cNvSpPr/>
          <p:nvPr/>
        </p:nvSpPr>
        <p:spPr>
          <a:xfrm>
            <a:off x="931826" y="2594332"/>
            <a:ext cx="2367114" cy="2370247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E29A7A-7881-A78E-403A-640EB471A1FD}"/>
              </a:ext>
            </a:extLst>
          </p:cNvPr>
          <p:cNvSpPr txBox="1"/>
          <p:nvPr/>
        </p:nvSpPr>
        <p:spPr>
          <a:xfrm>
            <a:off x="1336907" y="3193717"/>
            <a:ext cx="155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 Weg ist das Ziel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7ED9CCA-D369-D368-BC8C-FA5EAF88F313}"/>
              </a:ext>
            </a:extLst>
          </p:cNvPr>
          <p:cNvSpPr/>
          <p:nvPr/>
        </p:nvSpPr>
        <p:spPr>
          <a:xfrm>
            <a:off x="4792934" y="2594332"/>
            <a:ext cx="2367114" cy="2367114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C985CEF-3305-18EE-869A-FD1CFEE00E73}"/>
              </a:ext>
            </a:extLst>
          </p:cNvPr>
          <p:cNvSpPr txBox="1"/>
          <p:nvPr/>
        </p:nvSpPr>
        <p:spPr>
          <a:xfrm>
            <a:off x="5267527" y="3346325"/>
            <a:ext cx="140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Vorbild</a:t>
            </a:r>
          </a:p>
          <a:p>
            <a:pPr algn="ctr"/>
            <a:r>
              <a:rPr lang="de-CH" sz="24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sein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85464F-A683-10AC-C0C3-71D225D93B3B}"/>
              </a:ext>
            </a:extLst>
          </p:cNvPr>
          <p:cNvSpPr/>
          <p:nvPr/>
        </p:nvSpPr>
        <p:spPr>
          <a:xfrm>
            <a:off x="8963282" y="2594332"/>
            <a:ext cx="2367115" cy="2367115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90AFE8-2014-50E5-B117-ED402695C03A}"/>
              </a:ext>
            </a:extLst>
          </p:cNvPr>
          <p:cNvSpPr txBox="1"/>
          <p:nvPr/>
        </p:nvSpPr>
        <p:spPr>
          <a:xfrm>
            <a:off x="9343503" y="3511608"/>
            <a:ext cx="166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CH" dirty="0"/>
              <a:t>Geniessen</a:t>
            </a:r>
          </a:p>
        </p:txBody>
      </p:sp>
      <p:pic>
        <p:nvPicPr>
          <p:cNvPr id="8" name="Grafik 7" descr="Ein Bild, das Cartoon enthält.&#10;&#10;KI-generierte Inhalte können fehlerhaft sein.">
            <a:extLst>
              <a:ext uri="{FF2B5EF4-FFF2-40B4-BE49-F238E27FC236}">
                <a16:creationId xmlns:a16="http://schemas.microsoft.com/office/drawing/2014/main" id="{7D68B8F0-A680-6060-BE35-4BBE95DF8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10778" r="42755" b="68154"/>
          <a:stretch/>
        </p:blipFill>
        <p:spPr>
          <a:xfrm>
            <a:off x="6880593" y="1677031"/>
            <a:ext cx="6377322" cy="41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39F22C6D-EAA0-4B57-82E0-49D8AF0FBCDC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rgbClr val="5E68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83CD69-CBAC-474E-9009-0A9412B8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30" y="1153090"/>
            <a:ext cx="10515600" cy="585739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Warum ein </a:t>
            </a:r>
            <a:br>
              <a:rPr lang="de-DE" sz="4000" dirty="0">
                <a:solidFill>
                  <a:schemeClr val="bg1"/>
                </a:solidFill>
              </a:rPr>
            </a:br>
            <a:r>
              <a:rPr lang="de-DE" sz="4000" dirty="0">
                <a:solidFill>
                  <a:schemeClr val="bg1"/>
                </a:solidFill>
              </a:rPr>
              <a:t>„Vorschulanlass“?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29B8A6-5DC8-4442-A539-3D3423029B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530" y="2308167"/>
            <a:ext cx="4377857" cy="372193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Orientierung und Ideen für einen fördernden, spielerischen Familienalltag 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wunderbar intensive Phase 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Unterstützungs- und Informationsangebote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61D034-DA97-8D48-B605-7254DF7CA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530" y="559770"/>
            <a:ext cx="10515600" cy="299714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chemeClr val="bg1"/>
                </a:solidFill>
              </a:rPr>
              <a:t>Vorschulanlass</a:t>
            </a:r>
          </a:p>
        </p:txBody>
      </p:sp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53480C1F-B686-A778-053C-F07F9BC4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907" y="2617210"/>
            <a:ext cx="2743782" cy="27437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D931CC0-0CEA-E54C-7916-44D7CCC119B2}"/>
              </a:ext>
            </a:extLst>
          </p:cNvPr>
          <p:cNvSpPr txBox="1"/>
          <p:nvPr/>
        </p:nvSpPr>
        <p:spPr>
          <a:xfrm>
            <a:off x="7279270" y="2032435"/>
            <a:ext cx="3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Präsentation auf Deutsch und Englisch sowie weiterführende Links</a:t>
            </a:r>
          </a:p>
        </p:txBody>
      </p:sp>
    </p:spTree>
    <p:extLst>
      <p:ext uri="{BB962C8B-B14F-4D97-AF65-F5344CB8AC3E}">
        <p14:creationId xmlns:p14="http://schemas.microsoft.com/office/powerpoint/2010/main" val="1335590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3A54A-E902-E447-EC5B-876F19C2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Markthalle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D945F-8E87-70F2-9C5D-9E074062F6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903" y="2428082"/>
            <a:ext cx="5737896" cy="3786188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de-DE" dirty="0"/>
              <a:t>KITA Richterswil / Samstagern</a:t>
            </a:r>
          </a:p>
          <a:p>
            <a:pPr marL="342900" indent="-342900">
              <a:buFontTx/>
              <a:buChar char="-"/>
            </a:pPr>
            <a:r>
              <a:rPr lang="de-DE" dirty="0"/>
              <a:t>Tagesfamilienverein</a:t>
            </a:r>
          </a:p>
          <a:p>
            <a:pPr marL="342900" indent="-342900">
              <a:buFontTx/>
              <a:buChar char="-"/>
            </a:pPr>
            <a:r>
              <a:rPr lang="de-DE" dirty="0"/>
              <a:t>ELKIDS (Eltern-Kind-Treff)</a:t>
            </a:r>
          </a:p>
          <a:p>
            <a:pPr marL="342900" indent="-342900">
              <a:buFontTx/>
              <a:buChar char="-"/>
            </a:pPr>
            <a:r>
              <a:rPr lang="de-DE" dirty="0" err="1"/>
              <a:t>Ping:pong</a:t>
            </a:r>
            <a:r>
              <a:rPr lang="de-DE" dirty="0"/>
              <a:t>; Vorbereitung auf den Kindergarten</a:t>
            </a:r>
          </a:p>
          <a:p>
            <a:pPr marL="342900" indent="-342900">
              <a:buFontTx/>
              <a:buChar char="-"/>
            </a:pPr>
            <a:r>
              <a:rPr lang="de-DE" dirty="0"/>
              <a:t>Mütter-/ Väterberatung</a:t>
            </a:r>
          </a:p>
          <a:p>
            <a:pPr marL="342900" indent="-342900">
              <a:buFontTx/>
              <a:buChar char="-"/>
            </a:pPr>
            <a:r>
              <a:rPr lang="de-DE" dirty="0"/>
              <a:t>Bibliothek Richterswil</a:t>
            </a:r>
          </a:p>
          <a:p>
            <a:pPr marL="342900" indent="-342900">
              <a:buFontTx/>
              <a:buChar char="-"/>
            </a:pPr>
            <a:r>
              <a:rPr lang="de-DE" dirty="0"/>
              <a:t>Kindergarten-Lehrpersonen</a:t>
            </a:r>
          </a:p>
          <a:p>
            <a:pPr marL="342900" indent="-342900">
              <a:buFontTx/>
              <a:buChar char="-"/>
            </a:pPr>
            <a:r>
              <a:rPr lang="de-DE" dirty="0"/>
              <a:t>Kinderärztin</a:t>
            </a:r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A69E26-808C-EDDF-9EFF-0F98D514D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Vorschulanlass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C60FF7-297E-0AEB-E436-02646947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99" y="2111433"/>
            <a:ext cx="4034922" cy="39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4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6A7D-1114-687A-D159-CB871445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80C8C-88E9-D69F-CD04-54D2F1FDB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101" y="1041399"/>
            <a:ext cx="9431180" cy="2765830"/>
          </a:xfrm>
        </p:spPr>
        <p:txBody>
          <a:bodyPr>
            <a:normAutofit/>
          </a:bodyPr>
          <a:lstStyle/>
          <a:p>
            <a:pPr algn="l"/>
            <a: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Vielen Dank für Ihre Aufmerksamkeit</a:t>
            </a:r>
            <a:br>
              <a:rPr lang="de-CH" b="1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CH" dirty="0">
              <a:solidFill>
                <a:srgbClr val="5E68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13C2F7-FEAC-C570-AD44-CA7373581E3F}"/>
              </a:ext>
            </a:extLst>
          </p:cNvPr>
          <p:cNvSpPr/>
          <p:nvPr/>
        </p:nvSpPr>
        <p:spPr>
          <a:xfrm>
            <a:off x="4668252" y="707413"/>
            <a:ext cx="6889433" cy="5457567"/>
          </a:xfrm>
          <a:prstGeom prst="rect">
            <a:avLst/>
          </a:prstGeom>
          <a:noFill/>
          <a:ln>
            <a:noFill/>
          </a:ln>
          <a:effectLst>
            <a:outerShdw blurRad="38100" dist="50800" dir="1200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D96277-282B-37BC-B174-283168ED281B}"/>
              </a:ext>
            </a:extLst>
          </p:cNvPr>
          <p:cNvSpPr txBox="1"/>
          <p:nvPr/>
        </p:nvSpPr>
        <p:spPr>
          <a:xfrm>
            <a:off x="810100" y="5676871"/>
            <a:ext cx="54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</a:rPr>
              <a:t>Evelyne Bucher		Kim Weber</a:t>
            </a:r>
          </a:p>
          <a:p>
            <a:r>
              <a:rPr lang="de-CH" sz="1400" dirty="0">
                <a:solidFill>
                  <a:schemeClr val="bg1"/>
                </a:solidFill>
              </a:rPr>
              <a:t>Leiterin Gesellschaft		Integrationsbeauftragte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B54BF9-017C-CD00-7109-48166AF2D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8845" r="41459" b="68692"/>
          <a:stretch/>
        </p:blipFill>
        <p:spPr bwMode="auto">
          <a:xfrm>
            <a:off x="3150789" y="2804672"/>
            <a:ext cx="5219293" cy="349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3D7EA59-7A31-B1FA-649C-D570F794C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4"/>
          <a:stretch/>
        </p:blipFill>
        <p:spPr>
          <a:xfrm>
            <a:off x="5966234" y="-1064115"/>
            <a:ext cx="7212624" cy="49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F0943-2880-341E-8B9A-2757CBE1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Quellen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4B1EB9-B96A-20D2-8BF7-8A676710A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Vorschulanlass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60B5FE7-7603-F7E2-6DA7-3F3149E9226A}"/>
              </a:ext>
            </a:extLst>
          </p:cNvPr>
          <p:cNvSpPr txBox="1">
            <a:spLocks/>
          </p:cNvSpPr>
          <p:nvPr/>
        </p:nvSpPr>
        <p:spPr>
          <a:xfrm>
            <a:off x="559903" y="2027104"/>
            <a:ext cx="8053745" cy="4187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CH" sz="2000" b="0" i="0" kern="1200" smtClean="0">
                <a:solidFill>
                  <a:srgbClr val="5F696E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de-CH" sz="2600" dirty="0"/>
              <a:t>Videos Bildungsdirektion Kanton Zürich. Lerngelegenheiten für Kinder bis 4: https://www.kinder-4.ch/filmfinder</a:t>
            </a:r>
          </a:p>
          <a:p>
            <a:pPr marL="342900" indent="-342900">
              <a:buFontTx/>
              <a:buChar char="-"/>
            </a:pPr>
            <a:r>
              <a:rPr lang="de-CH" sz="2600" dirty="0"/>
              <a:t>Bilder: pexels.com</a:t>
            </a:r>
          </a:p>
          <a:p>
            <a:pPr marL="342900" indent="-342900">
              <a:buFontTx/>
              <a:buChar char="-"/>
            </a:pPr>
            <a:r>
              <a:rPr lang="de-CH" sz="2600" dirty="0"/>
              <a:t>Projuventute.ch:</a:t>
            </a:r>
            <a:r>
              <a:rPr lang="de-CH" sz="2600" dirty="0">
                <a:solidFill>
                  <a:srgbClr val="5E686D"/>
                </a:solidFill>
              </a:rPr>
              <a:t> </a:t>
            </a:r>
            <a:r>
              <a:rPr lang="de-CH" sz="2600" dirty="0">
                <a:solidFill>
                  <a:srgbClr val="5E68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Entwicklungsschritte bei Ihrem Kind</a:t>
            </a:r>
            <a:endParaRPr lang="de-CH" sz="2600" dirty="0">
              <a:solidFill>
                <a:srgbClr val="5E686D"/>
              </a:solidFill>
            </a:endParaRPr>
          </a:p>
          <a:p>
            <a:pPr marL="342900" indent="-342900">
              <a:buFontTx/>
              <a:buChar char="-"/>
            </a:pPr>
            <a:r>
              <a:rPr lang="de-CH" sz="2600" dirty="0">
                <a:solidFill>
                  <a:srgbClr val="5E686D"/>
                </a:solidFill>
              </a:rPr>
              <a:t>Physische Unterlagen im Couvert: 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Feedbackbogen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QR-Code für Webseite und Präsentation 2026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Kinder wollen reden (Kurzfilminspirationen)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Broschüre «Lernen beginnt lange vor dem Kindergarten»</a:t>
            </a:r>
          </a:p>
          <a:p>
            <a:pPr marL="800100" lvl="1" indent="-342900">
              <a:buFontTx/>
              <a:buChar char="-"/>
            </a:pPr>
            <a:r>
              <a:rPr lang="de-CH" sz="2000" dirty="0" err="1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Parentu</a:t>
            </a: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App für informierte Eltern</a:t>
            </a:r>
          </a:p>
          <a:p>
            <a:pPr marL="800100" lvl="1" indent="-342900">
              <a:buFontTx/>
              <a:buChar char="-"/>
            </a:pPr>
            <a:r>
              <a:rPr lang="de-CH" sz="2000" dirty="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Angebote für Kinder Richterswil</a:t>
            </a:r>
          </a:p>
          <a:p>
            <a:pPr marL="800100" lvl="1" indent="-342900">
              <a:buFontTx/>
              <a:buChar char="-"/>
            </a:pPr>
            <a:r>
              <a:rPr lang="de-CH" sz="2000">
                <a:solidFill>
                  <a:srgbClr val="5E68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Angebote für Kinder Bezirk Horgen</a:t>
            </a:r>
          </a:p>
          <a:p>
            <a:endParaRPr lang="de-CH" dirty="0">
              <a:solidFill>
                <a:srgbClr val="5E686D"/>
              </a:solidFill>
            </a:endParaRPr>
          </a:p>
          <a:p>
            <a:r>
              <a:rPr lang="de-CH" sz="2600" b="1" dirty="0">
                <a:solidFill>
                  <a:srgbClr val="5E686D"/>
                </a:solidFill>
              </a:rPr>
              <a:t>Kontakt</a:t>
            </a:r>
          </a:p>
          <a:p>
            <a:r>
              <a:rPr lang="de-CH" sz="2600" dirty="0">
                <a:solidFill>
                  <a:srgbClr val="5E686D"/>
                </a:solidFill>
              </a:rPr>
              <a:t>Evelyne Bucher, Leiterin Gesellschaft, </a:t>
            </a:r>
            <a:r>
              <a:rPr lang="de-CH" sz="2600" dirty="0">
                <a:solidFill>
                  <a:srgbClr val="5E686D"/>
                </a:solidFill>
                <a:hlinkClick r:id="rId4"/>
              </a:rPr>
              <a:t>evelyne.bucher@richterswil.ch</a:t>
            </a:r>
            <a:endParaRPr lang="de-CH" sz="2600" dirty="0">
              <a:solidFill>
                <a:srgbClr val="5E686D"/>
              </a:solidFill>
            </a:endParaRPr>
          </a:p>
          <a:p>
            <a:r>
              <a:rPr lang="de-CH" sz="2600" dirty="0">
                <a:solidFill>
                  <a:srgbClr val="5E686D"/>
                </a:solidFill>
              </a:rPr>
              <a:t>Kim Weber, Integrationsbeauftragte, </a:t>
            </a:r>
            <a:r>
              <a:rPr lang="de-CH" sz="2600" dirty="0">
                <a:solidFill>
                  <a:srgbClr val="5E686D"/>
                </a:solidFill>
                <a:hlinkClick r:id="rId5"/>
              </a:rPr>
              <a:t>kim.weber@richterswil.ch</a:t>
            </a:r>
            <a:r>
              <a:rPr lang="de-CH" sz="2600" dirty="0">
                <a:solidFill>
                  <a:srgbClr val="5E686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93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9EAB3-0AA8-C67B-05BE-8F1BC800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Kindergartenalltag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5BB0E8-7C0E-E02C-D388-3E07311B27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9765" y="2244633"/>
            <a:ext cx="5536097" cy="3786188"/>
          </a:xfrm>
        </p:spPr>
        <p:txBody>
          <a:bodyPr>
            <a:normAutofit lnSpcReduction="10000"/>
          </a:bodyPr>
          <a:lstStyle/>
          <a:p>
            <a:r>
              <a:rPr lang="de-CH" dirty="0"/>
              <a:t>Der Start im Kindergarten bedeutet eine grosse Umstellung, egal in welcher Situation die Kinder vorher sind.</a:t>
            </a:r>
          </a:p>
          <a:p>
            <a:endParaRPr lang="de-CH" dirty="0"/>
          </a:p>
          <a:p>
            <a:r>
              <a:rPr lang="de-CH" dirty="0"/>
              <a:t>Der Orientierungsanlass der Schule «Eintritt in die Volksschule» mit Fokus auf der Einschulung wird im März 2027 stattfinden.</a:t>
            </a:r>
          </a:p>
          <a:p>
            <a:endParaRPr lang="de-CH" dirty="0"/>
          </a:p>
          <a:p>
            <a:r>
              <a:rPr lang="de-CH" dirty="0"/>
              <a:t>Einblicke in den Kindergartengartenalltag mit den Lehrpersonen </a:t>
            </a:r>
            <a:br>
              <a:rPr lang="de-CH" dirty="0"/>
            </a:br>
            <a:r>
              <a:rPr lang="de-CH" dirty="0"/>
              <a:t>- Mirjam Kuhn, Mettlen 3</a:t>
            </a:r>
            <a:br>
              <a:rPr lang="de-CH" dirty="0"/>
            </a:br>
            <a:r>
              <a:rPr lang="de-CH" dirty="0"/>
              <a:t>- Céline Gerig, Mettlen 4</a:t>
            </a:r>
          </a:p>
          <a:p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3220F-9C17-FBD4-421E-C97C1418F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Vorschulanlass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72518E-0C9B-029B-2976-AF7E3292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33"/>
          <a:stretch/>
        </p:blipFill>
        <p:spPr>
          <a:xfrm>
            <a:off x="6487885" y="2244633"/>
            <a:ext cx="3448575" cy="30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CB9333-84D2-3FFF-C61C-21B3F957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36" y="373865"/>
            <a:ext cx="10328328" cy="6110270"/>
          </a:xfrm>
          <a:prstGeom prst="rect">
            <a:avLst/>
          </a:prstGeom>
        </p:spPr>
      </p:pic>
      <p:pic>
        <p:nvPicPr>
          <p:cNvPr id="7" name="Grafik 6" descr="Ein Bild, das Silhouette, Kunst enthält.&#10;&#10;KI-generierte Inhalte können fehlerhaft sein.">
            <a:extLst>
              <a:ext uri="{FF2B5EF4-FFF2-40B4-BE49-F238E27FC236}">
                <a16:creationId xmlns:a16="http://schemas.microsoft.com/office/drawing/2014/main" id="{FA01CCB0-96E5-AED2-A600-30666E538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0" b="88800" l="5515" r="93382">
                        <a14:foregroundMark x1="5515" y1="24244" x2="5515" y2="39200"/>
                        <a14:foregroundMark x1="15441" y1="17600" x2="15809" y2="52000"/>
                        <a14:foregroundMark x1="35662" y1="22400" x2="35662" y2="41600"/>
                        <a14:foregroundMark x1="50735" y1="25600" x2="44853" y2="36000"/>
                        <a14:foregroundMark x1="55515" y1="39200" x2="59926" y2="40000"/>
                        <a14:foregroundMark x1="69230" y1="36152" x2="69853" y2="40800"/>
                        <a14:foregroundMark x1="68137" y1="28000" x2="68805" y2="32983"/>
                        <a14:foregroundMark x1="67279" y1="21600" x2="68137" y2="28000"/>
                        <a14:foregroundMark x1="81250" y1="17600" x2="81250" y2="42400"/>
                        <a14:foregroundMark x1="93382" y1="23200" x2="92647" y2="42400"/>
                        <a14:foregroundMark x1="24422" y1="16000" x2="25735" y2="36000"/>
                        <a14:foregroundMark x1="24265" y1="13600" x2="24422" y2="16000"/>
                        <a14:foregroundMark x1="22426" y1="14400" x2="22059" y2="15200"/>
                        <a14:backgroundMark x1="5515" y1="19200" x2="4044" y2="20000"/>
                        <a14:backgroundMark x1="66544" y1="28000" x2="66544" y2="28000"/>
                        <a14:backgroundMark x1="67647" y1="33600" x2="68015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87" y="3790576"/>
            <a:ext cx="3131626" cy="142765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2ED48C4-C4EE-EDF3-13C6-33E0B9A0A151}"/>
              </a:ext>
            </a:extLst>
          </p:cNvPr>
          <p:cNvSpPr txBox="1"/>
          <p:nvPr/>
        </p:nvSpPr>
        <p:spPr>
          <a:xfrm>
            <a:off x="2067983" y="2382664"/>
            <a:ext cx="8056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>
                <a:solidFill>
                  <a:schemeClr val="bg1"/>
                </a:solidFill>
                <a:latin typeface="Aptos Narrow" panose="020B0004020202020204" pitchFamily="34" charset="0"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257849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 descr="Ein Bild, das Farbigkeit enthält.&#10;&#10;KI-generierte Inhalte können fehlerhaft sein.">
            <a:extLst>
              <a:ext uri="{FF2B5EF4-FFF2-40B4-BE49-F238E27FC236}">
                <a16:creationId xmlns:a16="http://schemas.microsoft.com/office/drawing/2014/main" id="{010277FD-81BF-4146-D56E-3D784C422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8" y="1220066"/>
            <a:ext cx="7772400" cy="46995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4DCA45-128D-A114-F661-6731EF9B426E}"/>
              </a:ext>
            </a:extLst>
          </p:cNvPr>
          <p:cNvSpPr txBox="1"/>
          <p:nvPr/>
        </p:nvSpPr>
        <p:spPr>
          <a:xfrm>
            <a:off x="334227" y="3948208"/>
            <a:ext cx="7992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>
                <a:latin typeface="Aptos Narrow" panose="020B0004020202020204" pitchFamily="34" charset="0"/>
              </a:rPr>
              <a:t>Kindergärten Richterswil-</a:t>
            </a:r>
            <a:r>
              <a:rPr lang="de-DE" sz="4000" err="1">
                <a:latin typeface="Aptos Narrow" panose="020B0004020202020204" pitchFamily="34" charset="0"/>
              </a:rPr>
              <a:t>Samstagern</a:t>
            </a:r>
            <a:endParaRPr lang="de-DE" sz="4000">
              <a:latin typeface="Aptos Narrow" panose="020B00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8032C2A-AD5F-93E6-0767-84E1C5F8D790}"/>
              </a:ext>
            </a:extLst>
          </p:cNvPr>
          <p:cNvGrpSpPr/>
          <p:nvPr/>
        </p:nvGrpSpPr>
        <p:grpSpPr>
          <a:xfrm>
            <a:off x="4823411" y="2352195"/>
            <a:ext cx="2669692" cy="1491074"/>
            <a:chOff x="2796476" y="1758826"/>
            <a:chExt cx="2292179" cy="1613603"/>
          </a:xfrm>
        </p:grpSpPr>
        <p:pic>
          <p:nvPicPr>
            <p:cNvPr id="18" name="Grafik 17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E0A99CF-BA6A-7649-F77A-5BE500F3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60977" r="13778" b="14077"/>
            <a:stretch/>
          </p:blipFill>
          <p:spPr>
            <a:xfrm>
              <a:off x="2796476" y="2424201"/>
              <a:ext cx="2292179" cy="948228"/>
            </a:xfrm>
            <a:prstGeom prst="rect">
              <a:avLst/>
            </a:prstGeom>
          </p:spPr>
        </p:pic>
        <p:pic>
          <p:nvPicPr>
            <p:cNvPr id="19" name="Grafik 18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8809844-3354-2A29-8BBE-4A3FACB3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pic>
        <p:nvPicPr>
          <p:cNvPr id="8" name="Grafik 7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9AA86741-F601-D3BE-5B59-CED3FCC9E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667" r="13778" b="56895"/>
          <a:stretch/>
        </p:blipFill>
        <p:spPr>
          <a:xfrm>
            <a:off x="2775790" y="316504"/>
            <a:ext cx="2255769" cy="933879"/>
          </a:xfrm>
          <a:prstGeom prst="rect">
            <a:avLst/>
          </a:prstGeom>
        </p:spPr>
      </p:pic>
      <p:pic>
        <p:nvPicPr>
          <p:cNvPr id="9" name="Grafik 8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5B535FE1-9DFF-23B5-B76A-00752E7E4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60977" r="13778" b="14077"/>
          <a:stretch/>
        </p:blipFill>
        <p:spPr>
          <a:xfrm>
            <a:off x="2756735" y="1342248"/>
            <a:ext cx="2331988" cy="765386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D39D192-D0E5-6808-ADD2-950C586AD6E2}"/>
              </a:ext>
            </a:extLst>
          </p:cNvPr>
          <p:cNvGrpSpPr/>
          <p:nvPr/>
        </p:nvGrpSpPr>
        <p:grpSpPr>
          <a:xfrm>
            <a:off x="179090" y="148094"/>
            <a:ext cx="2489465" cy="2761783"/>
            <a:chOff x="2837275" y="1257659"/>
            <a:chExt cx="2217262" cy="2784521"/>
          </a:xfrm>
        </p:grpSpPr>
        <p:pic>
          <p:nvPicPr>
            <p:cNvPr id="26" name="Grafik 25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BBACECC8-E5CA-7428-43CA-0CAF024D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>
              <a:off x="2837275" y="1257659"/>
              <a:ext cx="2217262" cy="2784521"/>
            </a:xfrm>
            <a:prstGeom prst="rect">
              <a:avLst/>
            </a:prstGeom>
          </p:spPr>
        </p:pic>
        <p:pic>
          <p:nvPicPr>
            <p:cNvPr id="27" name="Grafik 26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502DD1C1-2740-5EDF-CABE-C4CAAC79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18C82E8A-AC19-1BBA-AECD-EE96164E0881}"/>
              </a:ext>
            </a:extLst>
          </p:cNvPr>
          <p:cNvSpPr txBox="1"/>
          <p:nvPr/>
        </p:nvSpPr>
        <p:spPr>
          <a:xfrm>
            <a:off x="688100" y="562849"/>
            <a:ext cx="14946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err="1">
                <a:highlight>
                  <a:srgbClr val="FFFF00"/>
                </a:highlight>
              </a:rPr>
              <a:t>Hügsam</a:t>
            </a:r>
            <a:r>
              <a:rPr lang="de-DE" sz="1700" b="1">
                <a:highlight>
                  <a:srgbClr val="FFFF00"/>
                </a:highlight>
              </a:rPr>
              <a:t> 1</a:t>
            </a:r>
          </a:p>
          <a:p>
            <a:pPr algn="ctr"/>
            <a:r>
              <a:rPr lang="de-DE" sz="1700" b="1" err="1">
                <a:highlight>
                  <a:srgbClr val="FFFF00"/>
                </a:highlight>
              </a:rPr>
              <a:t>Hügsam</a:t>
            </a:r>
            <a:r>
              <a:rPr lang="de-DE" sz="1700" b="1">
                <a:highlight>
                  <a:srgbClr val="FFFF00"/>
                </a:highlight>
              </a:rPr>
              <a:t> 2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2D9272D-485D-64E5-A31D-095274F02B03}"/>
              </a:ext>
            </a:extLst>
          </p:cNvPr>
          <p:cNvGrpSpPr/>
          <p:nvPr/>
        </p:nvGrpSpPr>
        <p:grpSpPr>
          <a:xfrm>
            <a:off x="7511925" y="455119"/>
            <a:ext cx="4152899" cy="2173121"/>
            <a:chOff x="83813" y="1466927"/>
            <a:chExt cx="4014813" cy="2784521"/>
          </a:xfrm>
        </p:grpSpPr>
        <p:pic>
          <p:nvPicPr>
            <p:cNvPr id="33" name="Grafik 32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78280C0-E025-6C59-3309-62765A694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>
              <a:off x="83813" y="1466927"/>
              <a:ext cx="2217262" cy="2784521"/>
            </a:xfrm>
            <a:prstGeom prst="rect">
              <a:avLst/>
            </a:prstGeom>
          </p:spPr>
        </p:pic>
        <p:pic>
          <p:nvPicPr>
            <p:cNvPr id="34" name="Grafik 33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12478F9F-A292-E0EC-F1D4-21542654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82E46C1E-3D2B-1A7C-D0AB-A5E987A36F8D}"/>
              </a:ext>
            </a:extLst>
          </p:cNvPr>
          <p:cNvSpPr txBox="1"/>
          <p:nvPr/>
        </p:nvSpPr>
        <p:spPr>
          <a:xfrm>
            <a:off x="3165661" y="708644"/>
            <a:ext cx="14878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err="1">
                <a:highlight>
                  <a:srgbClr val="FFFF00"/>
                </a:highlight>
              </a:rPr>
              <a:t>Samstagern</a:t>
            </a:r>
            <a:endParaRPr lang="de-DE" sz="1700" b="1">
              <a:highlight>
                <a:srgbClr val="FFFF00"/>
              </a:highlight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5AC5629C-8545-8238-0D21-031AA403F223}"/>
              </a:ext>
            </a:extLst>
          </p:cNvPr>
          <p:cNvGrpSpPr/>
          <p:nvPr/>
        </p:nvGrpSpPr>
        <p:grpSpPr>
          <a:xfrm flipH="1">
            <a:off x="9913179" y="29595"/>
            <a:ext cx="2078988" cy="2761269"/>
            <a:chOff x="2837275" y="1257659"/>
            <a:chExt cx="2217262" cy="2784521"/>
          </a:xfrm>
        </p:grpSpPr>
        <p:pic>
          <p:nvPicPr>
            <p:cNvPr id="36" name="Grafik 35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7D462C71-0E54-DCE3-3D23-B45AF1A4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>
              <a:off x="2837275" y="1257659"/>
              <a:ext cx="2217262" cy="2784521"/>
            </a:xfrm>
            <a:prstGeom prst="rect">
              <a:avLst/>
            </a:prstGeom>
          </p:spPr>
        </p:pic>
        <p:pic>
          <p:nvPicPr>
            <p:cNvPr id="37" name="Grafik 36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CD948F3D-1784-11FA-C747-0742D8DD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pic>
        <p:nvPicPr>
          <p:cNvPr id="3" name="Grafik 2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89215503-3D65-B5C4-7FD4-53911AF9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667" r="13778" b="56895"/>
          <a:stretch/>
        </p:blipFill>
        <p:spPr>
          <a:xfrm>
            <a:off x="4859963" y="1960906"/>
            <a:ext cx="2582436" cy="106911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9B36B13-45E4-CE50-0488-20B00A93CC38}"/>
              </a:ext>
            </a:extLst>
          </p:cNvPr>
          <p:cNvSpPr txBox="1"/>
          <p:nvPr/>
        </p:nvSpPr>
        <p:spPr>
          <a:xfrm>
            <a:off x="8071103" y="726695"/>
            <a:ext cx="11535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Feld 1</a:t>
            </a:r>
          </a:p>
          <a:p>
            <a:pPr algn="ctr"/>
            <a:r>
              <a:rPr lang="de-DE" sz="1700" b="1">
                <a:highlight>
                  <a:srgbClr val="FFFF00"/>
                </a:highlight>
              </a:rPr>
              <a:t>Feld 2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86B8774-F03B-9099-3CB5-DA7501C887DC}"/>
              </a:ext>
            </a:extLst>
          </p:cNvPr>
          <p:cNvSpPr txBox="1"/>
          <p:nvPr/>
        </p:nvSpPr>
        <p:spPr>
          <a:xfrm>
            <a:off x="10121511" y="427916"/>
            <a:ext cx="17234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err="1">
                <a:highlight>
                  <a:srgbClr val="FFFF00"/>
                </a:highlight>
              </a:rPr>
              <a:t>Reidholz</a:t>
            </a:r>
            <a:r>
              <a:rPr lang="de-DE" sz="1700" b="1">
                <a:highlight>
                  <a:srgbClr val="FFFF00"/>
                </a:highlight>
              </a:rPr>
              <a:t> 1</a:t>
            </a:r>
          </a:p>
          <a:p>
            <a:pPr algn="ctr"/>
            <a:r>
              <a:rPr lang="de-DE" sz="1700" b="1" err="1">
                <a:highlight>
                  <a:srgbClr val="FFFF00"/>
                </a:highlight>
              </a:rPr>
              <a:t>Reidholz</a:t>
            </a:r>
            <a:r>
              <a:rPr lang="de-DE" sz="1700" b="1">
                <a:highlight>
                  <a:srgbClr val="FFFF00"/>
                </a:highlight>
              </a:rPr>
              <a:t> 2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BB4E50F-D9CE-17B9-5AF1-EF45D271B81F}"/>
              </a:ext>
            </a:extLst>
          </p:cNvPr>
          <p:cNvSpPr txBox="1"/>
          <p:nvPr/>
        </p:nvSpPr>
        <p:spPr>
          <a:xfrm>
            <a:off x="5370646" y="2440347"/>
            <a:ext cx="1583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Leemann</a:t>
            </a:r>
          </a:p>
        </p:txBody>
      </p:sp>
      <p:pic>
        <p:nvPicPr>
          <p:cNvPr id="7" name="Grafik 6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4CDA35CE-F59A-39B4-1706-2EDA1FD91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667" r="13778" b="56895"/>
          <a:stretch/>
        </p:blipFill>
        <p:spPr>
          <a:xfrm>
            <a:off x="357469" y="4740315"/>
            <a:ext cx="2582436" cy="1069118"/>
          </a:xfrm>
          <a:prstGeom prst="rect">
            <a:avLst/>
          </a:prstGeom>
        </p:spPr>
      </p:pic>
      <p:pic>
        <p:nvPicPr>
          <p:cNvPr id="45" name="Grafik 44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2158925B-7FCB-71E1-7CCE-7FA4F274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43" t="25677" r="33380" b="62223"/>
          <a:stretch/>
        </p:blipFill>
        <p:spPr>
          <a:xfrm>
            <a:off x="1552402" y="5172192"/>
            <a:ext cx="345250" cy="37633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5F22AF80-9EED-4A22-F271-6D6365E2C652}"/>
              </a:ext>
            </a:extLst>
          </p:cNvPr>
          <p:cNvSpPr txBox="1"/>
          <p:nvPr/>
        </p:nvSpPr>
        <p:spPr>
          <a:xfrm>
            <a:off x="632911" y="5240751"/>
            <a:ext cx="19624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Grenzbach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D13B54AC-0383-C7C8-4C2A-0A60B7B0837C}"/>
              </a:ext>
            </a:extLst>
          </p:cNvPr>
          <p:cNvGrpSpPr/>
          <p:nvPr/>
        </p:nvGrpSpPr>
        <p:grpSpPr>
          <a:xfrm>
            <a:off x="8237146" y="3081132"/>
            <a:ext cx="3663051" cy="3250291"/>
            <a:chOff x="2837275" y="1257659"/>
            <a:chExt cx="2217262" cy="2784521"/>
          </a:xfrm>
        </p:grpSpPr>
        <p:pic>
          <p:nvPicPr>
            <p:cNvPr id="48" name="Grafik 47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07D1C626-5DFD-F954-D577-2BDA1ABE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2667" r="13778" b="14077"/>
            <a:stretch/>
          </p:blipFill>
          <p:spPr>
            <a:xfrm flipH="1">
              <a:off x="2837275" y="1257659"/>
              <a:ext cx="2217262" cy="2784521"/>
            </a:xfrm>
            <a:prstGeom prst="rect">
              <a:avLst/>
            </a:prstGeom>
          </p:spPr>
        </p:pic>
        <p:pic>
          <p:nvPicPr>
            <p:cNvPr id="49" name="Grafik 48" descr="Ein Bild, das Baum, Zeichnung, Fenster, Entwurf enthält.&#10;&#10;KI-generierte Inhalte können fehlerhaft sein.">
              <a:extLst>
                <a:ext uri="{FF2B5EF4-FFF2-40B4-BE49-F238E27FC236}">
                  <a16:creationId xmlns:a16="http://schemas.microsoft.com/office/drawing/2014/main" id="{593025DD-89DC-C2DB-0143-A4FA7310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18066" y1="43359" x2="18848" y2="76270"/>
                          <a14:foregroundMark x1="18848" y1="76270" x2="27734" y2="76367"/>
                          <a14:foregroundMark x1="27734" y1="76367" x2="47266" y2="74023"/>
                          <a14:foregroundMark x1="47266" y1="74023" x2="66895" y2="76660"/>
                          <a14:foregroundMark x1="66895" y1="76660" x2="75000" y2="72363"/>
                          <a14:foregroundMark x1="75000" y1="72363" x2="74121" y2="40430"/>
                          <a14:foregroundMark x1="35059" y1="44043" x2="47656" y2="53711"/>
                          <a14:foregroundMark x1="17871" y1="42090" x2="18555" y2="54297"/>
                          <a14:foregroundMark x1="18555" y1="54297" x2="22070" y2="63867"/>
                          <a14:foregroundMark x1="22070" y1="63867" x2="26270" y2="38965"/>
                          <a14:foregroundMark x1="26270" y1="38965" x2="29492" y2="70508"/>
                          <a14:foregroundMark x1="29492" y1="70508" x2="41113" y2="55273"/>
                          <a14:foregroundMark x1="41113" y1="55273" x2="53125" y2="50391"/>
                          <a14:foregroundMark x1="53125" y1="50391" x2="58008" y2="71289"/>
                          <a14:foregroundMark x1="58008" y1="71289" x2="57216" y2="81847"/>
                          <a14:foregroundMark x1="57866" y1="81932" x2="62207" y2="60938"/>
                          <a14:foregroundMark x1="62207" y1="60938" x2="64844" y2="56152"/>
                          <a14:foregroundMark x1="70410" y1="61035" x2="39844" y2="58398"/>
                          <a14:foregroundMark x1="39844" y1="58398" x2="37695" y2="57129"/>
                          <a14:foregroundMark x1="30176" y1="53027" x2="52539" y2="51465"/>
                          <a14:foregroundMark x1="52539" y1="51465" x2="71777" y2="55176"/>
                          <a14:foregroundMark x1="71777" y1="55176" x2="71875" y2="55664"/>
                          <a14:foregroundMark x1="76270" y1="45508" x2="76953" y2="74609"/>
                          <a14:foregroundMark x1="61230" y1="70508" x2="71484" y2="67090"/>
                          <a14:foregroundMark x1="71484" y1="67090" x2="72656" y2="65137"/>
                          <a14:foregroundMark x1="60547" y1="43359" x2="60742" y2="56641"/>
                          <a14:foregroundMark x1="44531" y1="30469" x2="58594" y2="29980"/>
                          <a14:foregroundMark x1="29004" y1="62207" x2="56641" y2="65625"/>
                          <a14:foregroundMark x1="42578" y1="72461" x2="65625" y2="72656"/>
                          <a14:foregroundMark x1="45703" y1="69043" x2="58008" y2="68066"/>
                          <a14:foregroundMark x1="58008" y1="68066" x2="58594" y2="68066"/>
                          <a14:foregroundMark x1="43555" y1="53711" x2="56348" y2="57910"/>
                          <a14:foregroundMark x1="59570" y1="44336" x2="69434" y2="46094"/>
                          <a14:foregroundMark x1="69434" y1="46094" x2="75586" y2="45508"/>
                          <a14:foregroundMark x1="23438" y1="65918" x2="26660" y2="74121"/>
                          <a14:foregroundMark x1="26660" y1="74121" x2="26563" y2="77051"/>
                          <a14:foregroundMark x1="20215" y1="78711" x2="52539" y2="76758"/>
                          <a14:foregroundMark x1="44043" y1="67383" x2="58984" y2="63672"/>
                          <a14:foregroundMark x1="58984" y1="63672" x2="39941" y2="67090"/>
                          <a14:foregroundMark x1="45508" y1="76074" x2="59082" y2="77051"/>
                          <a14:foregroundMark x1="79199" y1="42090" x2="80078" y2="58008"/>
                          <a14:foregroundMark x1="80078" y1="58008" x2="80371" y2="41504"/>
                          <a14:foregroundMark x1="80371" y1="41504" x2="81348" y2="50391"/>
                          <a14:foregroundMark x1="79859" y1="76923" x2="79688" y2="79980"/>
                          <a14:foregroundMark x1="80085" y1="72891" x2="79998" y2="74450"/>
                          <a14:foregroundMark x1="81348" y1="50391" x2="80411" y2="67081"/>
                          <a14:foregroundMark x1="45508" y1="80664" x2="61914" y2="79492"/>
                          <a14:foregroundMark x1="61914" y1="79492" x2="69824" y2="80957"/>
                          <a14:foregroundMark x1="69824" y1="80957" x2="62305" y2="82715"/>
                          <a14:foregroundMark x1="62305" y1="82715" x2="23145" y2="79980"/>
                          <a14:foregroundMark x1="23145" y1="79980" x2="20215" y2="81445"/>
                          <a14:foregroundMark x1="79883" y1="41406" x2="80859" y2="47949"/>
                          <a14:foregroundMark x1="80859" y1="42871" x2="80859" y2="47949"/>
                          <a14:foregroundMark x1="80664" y1="40918" x2="81641" y2="48633"/>
                          <a14:foregroundMark x1="79199" y1="77539" x2="75488" y2="84180"/>
                          <a14:foregroundMark x1="75488" y1="84180" x2="76074" y2="76465"/>
                          <a14:foregroundMark x1="76074" y1="76465" x2="79883" y2="78223"/>
                          <a14:foregroundMark x1="80664" y1="79688" x2="79883" y2="83594"/>
                          <a14:foregroundMark x1="74121" y1="80664" x2="66113" y2="80957"/>
                          <a14:foregroundMark x1="73828" y1="81836" x2="68262" y2="82129"/>
                          <a14:foregroundMark x1="17871" y1="81641" x2="28320" y2="81836"/>
                          <a14:foregroundMark x1="28320" y1="81836" x2="40625" y2="80957"/>
                          <a14:foregroundMark x1="27246" y1="83301" x2="29492" y2="83594"/>
                          <a14:foregroundMark x1="80380" y1="72871" x2="80570" y2="74333"/>
                          <a14:foregroundMark x1="80228" y1="72881" x2="80466" y2="74355"/>
                          <a14:foregroundMark x1="79980" y1="74512" x2="80664" y2="77051"/>
                          <a14:foregroundMark x1="79883" y1="67188" x2="79980" y2="73633"/>
                          <a14:foregroundMark x1="79785" y1="69824" x2="79785" y2="73047"/>
                          <a14:foregroundMark x1="79980" y1="69727" x2="80469" y2="72656"/>
                          <a14:backgroundMark x1="76270" y1="17188" x2="76465" y2="24609"/>
                          <a14:backgroundMark x1="76465" y1="24609" x2="79980" y2="34180"/>
                          <a14:backgroundMark x1="79980" y1="34180" x2="81543" y2="23047"/>
                          <a14:backgroundMark x1="81543" y1="23047" x2="90723" y2="34570"/>
                          <a14:backgroundMark x1="90723" y1="34570" x2="82067" y2="67214"/>
                          <a14:backgroundMark x1="82271" y1="80124" x2="82617" y2="81445"/>
                          <a14:backgroundMark x1="81507" y1="77206" x2="82238" y2="79998"/>
                          <a14:backgroundMark x1="82617" y1="81445" x2="85742" y2="74023"/>
                          <a14:backgroundMark x1="85742" y1="74023" x2="86230" y2="36816"/>
                          <a14:backgroundMark x1="54883" y1="85254" x2="57149" y2="83713"/>
                          <a14:backgroundMark x1="55859" y1="84277" x2="54688" y2="86719"/>
                          <a14:backgroundMark x1="56673" y1="83679" x2="56641" y2="83789"/>
                          <a14:backgroundMark x1="56885" y1="83694" x2="56641" y2="8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3" t="25677" r="33380" b="62223"/>
            <a:stretch/>
          </p:blipFill>
          <p:spPr>
            <a:xfrm>
              <a:off x="3793186" y="1758826"/>
              <a:ext cx="305440" cy="459937"/>
            </a:xfrm>
            <a:prstGeom prst="rect">
              <a:avLst/>
            </a:prstGeom>
          </p:spPr>
        </p:pic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9414F951-D278-23FC-5034-1F31B7105799}"/>
              </a:ext>
            </a:extLst>
          </p:cNvPr>
          <p:cNvSpPr txBox="1"/>
          <p:nvPr/>
        </p:nvSpPr>
        <p:spPr>
          <a:xfrm>
            <a:off x="8899402" y="3608200"/>
            <a:ext cx="23385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>
                <a:highlight>
                  <a:srgbClr val="FFFF00"/>
                </a:highlight>
              </a:rPr>
              <a:t>Mettlen 1/Mettlen 2</a:t>
            </a:r>
          </a:p>
          <a:p>
            <a:pPr algn="ctr"/>
            <a:r>
              <a:rPr lang="de-DE" sz="1700" b="1">
                <a:highlight>
                  <a:srgbClr val="FFFF00"/>
                </a:highlight>
              </a:rPr>
              <a:t>Mettlen 3/Mettlen 4</a:t>
            </a:r>
          </a:p>
        </p:txBody>
      </p:sp>
      <p:pic>
        <p:nvPicPr>
          <p:cNvPr id="5" name="Grafik 4" descr="Ein Bild, das Baum, Zeichnung, Fenster, Entwurf enthält.&#10;&#10;KI-generierte Inhalte können fehlerhaft sein.">
            <a:extLst>
              <a:ext uri="{FF2B5EF4-FFF2-40B4-BE49-F238E27FC236}">
                <a16:creationId xmlns:a16="http://schemas.microsoft.com/office/drawing/2014/main" id="{FA7C02DE-4221-2102-C1C2-E193580AA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66" y1="43359" x2="18848" y2="76270"/>
                        <a14:foregroundMark x1="18848" y1="76270" x2="27734" y2="76367"/>
                        <a14:foregroundMark x1="27734" y1="76367" x2="47266" y2="74023"/>
                        <a14:foregroundMark x1="47266" y1="74023" x2="66895" y2="76660"/>
                        <a14:foregroundMark x1="66895" y1="76660" x2="75000" y2="72363"/>
                        <a14:foregroundMark x1="75000" y1="72363" x2="74121" y2="40430"/>
                        <a14:foregroundMark x1="35059" y1="44043" x2="47656" y2="53711"/>
                        <a14:foregroundMark x1="17871" y1="42090" x2="18555" y2="54297"/>
                        <a14:foregroundMark x1="18555" y1="54297" x2="22070" y2="63867"/>
                        <a14:foregroundMark x1="22070" y1="63867" x2="26270" y2="38965"/>
                        <a14:foregroundMark x1="26270" y1="38965" x2="29492" y2="70508"/>
                        <a14:foregroundMark x1="29492" y1="70508" x2="41113" y2="55273"/>
                        <a14:foregroundMark x1="41113" y1="55273" x2="53125" y2="50391"/>
                        <a14:foregroundMark x1="53125" y1="50391" x2="58008" y2="71289"/>
                        <a14:foregroundMark x1="58008" y1="71289" x2="57216" y2="81847"/>
                        <a14:foregroundMark x1="57866" y1="81932" x2="62207" y2="60938"/>
                        <a14:foregroundMark x1="62207" y1="60938" x2="64844" y2="56152"/>
                        <a14:foregroundMark x1="70410" y1="61035" x2="39844" y2="58398"/>
                        <a14:foregroundMark x1="39844" y1="58398" x2="37695" y2="57129"/>
                        <a14:foregroundMark x1="30176" y1="53027" x2="52539" y2="51465"/>
                        <a14:foregroundMark x1="52539" y1="51465" x2="71777" y2="55176"/>
                        <a14:foregroundMark x1="71777" y1="55176" x2="71875" y2="55664"/>
                        <a14:foregroundMark x1="76270" y1="45508" x2="76953" y2="74609"/>
                        <a14:foregroundMark x1="61230" y1="70508" x2="71484" y2="67090"/>
                        <a14:foregroundMark x1="71484" y1="67090" x2="72656" y2="65137"/>
                        <a14:foregroundMark x1="60547" y1="43359" x2="60742" y2="56641"/>
                        <a14:foregroundMark x1="44531" y1="30469" x2="58594" y2="29980"/>
                        <a14:foregroundMark x1="29004" y1="62207" x2="56641" y2="65625"/>
                        <a14:foregroundMark x1="42578" y1="72461" x2="65625" y2="72656"/>
                        <a14:foregroundMark x1="45703" y1="69043" x2="58008" y2="68066"/>
                        <a14:foregroundMark x1="58008" y1="68066" x2="58594" y2="68066"/>
                        <a14:foregroundMark x1="43555" y1="53711" x2="56348" y2="57910"/>
                        <a14:foregroundMark x1="59570" y1="44336" x2="69434" y2="46094"/>
                        <a14:foregroundMark x1="69434" y1="46094" x2="75586" y2="45508"/>
                        <a14:foregroundMark x1="23438" y1="65918" x2="26660" y2="74121"/>
                        <a14:foregroundMark x1="26660" y1="74121" x2="26563" y2="77051"/>
                        <a14:foregroundMark x1="20215" y1="78711" x2="52539" y2="76758"/>
                        <a14:foregroundMark x1="44043" y1="67383" x2="58984" y2="63672"/>
                        <a14:foregroundMark x1="58984" y1="63672" x2="39941" y2="67090"/>
                        <a14:foregroundMark x1="45508" y1="76074" x2="59082" y2="77051"/>
                        <a14:foregroundMark x1="79199" y1="42090" x2="80078" y2="58008"/>
                        <a14:foregroundMark x1="80078" y1="58008" x2="80371" y2="41504"/>
                        <a14:foregroundMark x1="80371" y1="41504" x2="81348" y2="50391"/>
                        <a14:foregroundMark x1="79859" y1="76923" x2="79688" y2="79980"/>
                        <a14:foregroundMark x1="80085" y1="72891" x2="79998" y2="74450"/>
                        <a14:foregroundMark x1="81348" y1="50391" x2="80411" y2="67081"/>
                        <a14:foregroundMark x1="45508" y1="80664" x2="61914" y2="79492"/>
                        <a14:foregroundMark x1="61914" y1="79492" x2="69824" y2="80957"/>
                        <a14:foregroundMark x1="69824" y1="80957" x2="62305" y2="82715"/>
                        <a14:foregroundMark x1="62305" y1="82715" x2="23145" y2="79980"/>
                        <a14:foregroundMark x1="23145" y1="79980" x2="20215" y2="81445"/>
                        <a14:foregroundMark x1="79883" y1="41406" x2="80859" y2="47949"/>
                        <a14:foregroundMark x1="80859" y1="42871" x2="80859" y2="47949"/>
                        <a14:foregroundMark x1="80664" y1="40918" x2="81641" y2="48633"/>
                        <a14:foregroundMark x1="79199" y1="77539" x2="75488" y2="84180"/>
                        <a14:foregroundMark x1="75488" y1="84180" x2="76074" y2="76465"/>
                        <a14:foregroundMark x1="76074" y1="76465" x2="79883" y2="78223"/>
                        <a14:foregroundMark x1="80664" y1="79688" x2="79883" y2="83594"/>
                        <a14:foregroundMark x1="74121" y1="80664" x2="66113" y2="80957"/>
                        <a14:foregroundMark x1="73828" y1="81836" x2="68262" y2="82129"/>
                        <a14:foregroundMark x1="17871" y1="81641" x2="28320" y2="81836"/>
                        <a14:foregroundMark x1="28320" y1="81836" x2="40625" y2="80957"/>
                        <a14:foregroundMark x1="27246" y1="83301" x2="29492" y2="83594"/>
                        <a14:foregroundMark x1="80380" y1="72871" x2="80570" y2="74333"/>
                        <a14:foregroundMark x1="80228" y1="72881" x2="80466" y2="74355"/>
                        <a14:foregroundMark x1="79980" y1="74512" x2="80664" y2="77051"/>
                        <a14:foregroundMark x1="79883" y1="67188" x2="79980" y2="73633"/>
                        <a14:foregroundMark x1="79785" y1="69824" x2="79785" y2="73047"/>
                        <a14:foregroundMark x1="79980" y1="69727" x2="80469" y2="72656"/>
                        <a14:backgroundMark x1="76270" y1="17188" x2="76465" y2="24609"/>
                        <a14:backgroundMark x1="76465" y1="24609" x2="79980" y2="34180"/>
                        <a14:backgroundMark x1="79980" y1="34180" x2="81543" y2="23047"/>
                        <a14:backgroundMark x1="81543" y1="23047" x2="90723" y2="34570"/>
                        <a14:backgroundMark x1="90723" y1="34570" x2="82067" y2="67214"/>
                        <a14:backgroundMark x1="82271" y1="80124" x2="82617" y2="81445"/>
                        <a14:backgroundMark x1="81507" y1="77206" x2="82238" y2="79998"/>
                        <a14:backgroundMark x1="82617" y1="81445" x2="85742" y2="74023"/>
                        <a14:backgroundMark x1="85742" y1="74023" x2="86230" y2="36816"/>
                        <a14:backgroundMark x1="54883" y1="85254" x2="57149" y2="83713"/>
                        <a14:backgroundMark x1="55859" y1="84277" x2="54688" y2="86719"/>
                        <a14:backgroundMark x1="56673" y1="83679" x2="56641" y2="83789"/>
                        <a14:backgroundMark x1="56885" y1="83694" x2="56641" y2="8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60977" r="13778" b="14077"/>
          <a:stretch/>
        </p:blipFill>
        <p:spPr>
          <a:xfrm>
            <a:off x="338414" y="5766059"/>
            <a:ext cx="2669692" cy="8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6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FCF2B4A-3288-5255-8DC8-7855E2111E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24" y="2032364"/>
            <a:ext cx="4721530" cy="27932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4604D0-BEBF-2F9B-FD2A-92C4C5083BF8}"/>
              </a:ext>
            </a:extLst>
          </p:cNvPr>
          <p:cNvSpPr txBox="1"/>
          <p:nvPr/>
        </p:nvSpPr>
        <p:spPr>
          <a:xfrm>
            <a:off x="6738024" y="2551837"/>
            <a:ext cx="4878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>
                <a:latin typeface="Aptos Narrow" panose="020B0004020202020204" pitchFamily="34" charset="0"/>
              </a:rPr>
              <a:t>2 Jahre </a:t>
            </a:r>
          </a:p>
          <a:p>
            <a:pPr algn="ctr"/>
            <a:r>
              <a:rPr lang="de-DE" sz="5400">
                <a:latin typeface="Aptos Narrow" panose="020B0004020202020204" pitchFamily="34" charset="0"/>
              </a:rPr>
              <a:t>Kindergarten</a:t>
            </a:r>
            <a:endParaRPr lang="de-DE" sz="4000">
              <a:latin typeface="Aptos Narrow" panose="020B0004020202020204" pitchFamily="34" charset="0"/>
            </a:endParaRPr>
          </a:p>
        </p:txBody>
      </p:sp>
      <p:pic>
        <p:nvPicPr>
          <p:cNvPr id="6" name="Grafik 5" descr="Ein Bild, das Zeichnung, Entwurf, Haus, Darstellung enthält.&#10;&#10;KI-generierte Inhalte können fehlerhaft sein.">
            <a:extLst>
              <a:ext uri="{FF2B5EF4-FFF2-40B4-BE49-F238E27FC236}">
                <a16:creationId xmlns:a16="http://schemas.microsoft.com/office/drawing/2014/main" id="{A66A6A43-F6E5-9E25-50CA-09BD6C87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3" y="618547"/>
            <a:ext cx="4881125" cy="4881125"/>
          </a:xfrm>
          <a:prstGeom prst="rect">
            <a:avLst/>
          </a:prstGeom>
        </p:spPr>
      </p:pic>
      <p:pic>
        <p:nvPicPr>
          <p:cNvPr id="3" name="Grafik 2" descr="Ein Bild, das Zeichnung, Entwurf,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29657CA7-1859-7B1B-67D3-AD2C2468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77" y="1358328"/>
            <a:ext cx="4721530" cy="47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9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B334ED-415B-6003-53B9-2B09A7AC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7"/>
          <a:stretch/>
        </p:blipFill>
        <p:spPr>
          <a:xfrm>
            <a:off x="6741084" y="1621333"/>
            <a:ext cx="4613902" cy="42402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61B124-CE3E-2859-8173-E798F482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68" y="1609810"/>
            <a:ext cx="4628350" cy="430271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DC7588D-CAD2-A86F-4B59-E9DF319E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619" y="248535"/>
            <a:ext cx="6952025" cy="12210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B7166B3-A046-21D0-2732-C2EEBCDF91D0}"/>
              </a:ext>
            </a:extLst>
          </p:cNvPr>
          <p:cNvSpPr txBox="1"/>
          <p:nvPr/>
        </p:nvSpPr>
        <p:spPr>
          <a:xfrm>
            <a:off x="4005321" y="5796397"/>
            <a:ext cx="461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/>
              <a:t>8.15 – 11.50 Uhr</a:t>
            </a:r>
          </a:p>
        </p:txBody>
      </p:sp>
    </p:spTree>
    <p:extLst>
      <p:ext uri="{BB962C8B-B14F-4D97-AF65-F5344CB8AC3E}">
        <p14:creationId xmlns:p14="http://schemas.microsoft.com/office/powerpoint/2010/main" val="280955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9A42-ACDD-E505-994D-AFC7F3E7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arbigkeit enthält.&#10;&#10;KI-generierte Inhalte können fehlerhaft sein.">
            <a:extLst>
              <a:ext uri="{FF2B5EF4-FFF2-40B4-BE49-F238E27FC236}">
                <a16:creationId xmlns:a16="http://schemas.microsoft.com/office/drawing/2014/main" id="{B5A7B1CA-B626-9B9C-CF45-6A9A9D6DE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59" y="562869"/>
            <a:ext cx="9480281" cy="5732262"/>
          </a:xfrm>
          <a:prstGeom prst="rect">
            <a:avLst/>
          </a:prstGeom>
        </p:spPr>
      </p:pic>
      <p:pic>
        <p:nvPicPr>
          <p:cNvPr id="3" name="Grafik 2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72F58C22-7F64-B9D6-4AF1-015A6B5B644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65" b="81049" l="17992" r="75658">
                        <a14:foregroundMark x1="35771" y1="26020" x2="47086" y2="25899"/>
                        <a14:foregroundMark x1="47086" y1="25899" x2="52343" y2="30707"/>
                        <a14:foregroundMark x1="52343" y1="30707" x2="52000" y2="32848"/>
                        <a14:foregroundMark x1="54171" y1="25455" x2="54171" y2="27960"/>
                        <a14:foregroundMark x1="42343" y1="35152" x2="42514" y2="42303"/>
                        <a14:foregroundMark x1="42514" y1="42303" x2="43714" y2="45253"/>
                        <a14:foregroundMark x1="42914" y1="38101" x2="49771" y2="46101"/>
                        <a14:foregroundMark x1="49771" y1="46101" x2="51143" y2="54020"/>
                        <a14:foregroundMark x1="47886" y1="44121" x2="52800" y2="65495"/>
                        <a14:foregroundMark x1="38229" y1="59838" x2="38229" y2="67636"/>
                        <a14:foregroundMark x1="57486" y1="41010" x2="63086" y2="43879"/>
                        <a14:foregroundMark x1="63086" y1="43879" x2="66000" y2="49818"/>
                        <a14:foregroundMark x1="66000" y1="49818" x2="63486" y2="55434"/>
                        <a14:foregroundMark x1="63486" y1="55434" x2="65714" y2="58505"/>
                        <a14:foregroundMark x1="29714" y1="43919" x2="24400" y2="47152"/>
                        <a14:foregroundMark x1="24400" y1="47152" x2="21543" y2="52485"/>
                        <a14:foregroundMark x1="21543" y1="52485" x2="26571" y2="56768"/>
                        <a14:foregroundMark x1="26571" y1="56768" x2="25086" y2="60040"/>
                        <a14:foregroundMark x1="30000" y1="32040" x2="32743" y2="33616"/>
                        <a14:foregroundMark x1="27543" y1="46061" x2="25600" y2="47798"/>
                        <a14:backgroundMark x1="28629" y1="32040" x2="28629" y2="34182"/>
                        <a14:backgroundMark x1="27543" y1="29939" x2="27543" y2="2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10530" r="17134" b="11116"/>
          <a:stretch/>
        </p:blipFill>
        <p:spPr>
          <a:xfrm>
            <a:off x="4825200" y="976419"/>
            <a:ext cx="3145982" cy="4833481"/>
          </a:xfrm>
          <a:prstGeom prst="rect">
            <a:avLst/>
          </a:prstGeom>
        </p:spPr>
      </p:pic>
      <p:pic>
        <p:nvPicPr>
          <p:cNvPr id="2" name="Grafik 1" descr="Ein Bild, das Zeichnung, Entwurf, Darstellung, Kinderkunst enthält.&#10;&#10;KI-generierte Inhalte können fehlerhaft sein.">
            <a:extLst>
              <a:ext uri="{FF2B5EF4-FFF2-40B4-BE49-F238E27FC236}">
                <a16:creationId xmlns:a16="http://schemas.microsoft.com/office/drawing/2014/main" id="{9FBD1B3C-3C15-C1ED-221D-7A55F3FA94E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3" b="96889" l="17943" r="88629">
                        <a14:foregroundMark x1="35771" y1="26020" x2="47086" y2="25899"/>
                        <a14:foregroundMark x1="47086" y1="25899" x2="52343" y2="30707"/>
                        <a14:foregroundMark x1="52343" y1="30707" x2="52000" y2="32848"/>
                        <a14:foregroundMark x1="54171" y1="25455" x2="54171" y2="27960"/>
                        <a14:foregroundMark x1="42343" y1="35152" x2="42514" y2="42303"/>
                        <a14:foregroundMark x1="42514" y1="42303" x2="43714" y2="45253"/>
                        <a14:foregroundMark x1="42914" y1="38101" x2="49771" y2="46101"/>
                        <a14:foregroundMark x1="49771" y1="46101" x2="51143" y2="54020"/>
                        <a14:foregroundMark x1="47886" y1="44121" x2="52800" y2="65495"/>
                        <a14:foregroundMark x1="38229" y1="59838" x2="38229" y2="67636"/>
                        <a14:foregroundMark x1="57486" y1="41010" x2="63086" y2="43879"/>
                        <a14:foregroundMark x1="63086" y1="43879" x2="66000" y2="49818"/>
                        <a14:foregroundMark x1="66000" y1="49818" x2="63486" y2="55434"/>
                        <a14:foregroundMark x1="63486" y1="55434" x2="65714" y2="58505"/>
                        <a14:foregroundMark x1="29714" y1="43919" x2="24400" y2="47152"/>
                        <a14:foregroundMark x1="24400" y1="47152" x2="21543" y2="52485"/>
                        <a14:foregroundMark x1="21543" y1="52485" x2="26571" y2="56768"/>
                        <a14:foregroundMark x1="26571" y1="56768" x2="25086" y2="60040"/>
                        <a14:foregroundMark x1="30000" y1="32040" x2="32743" y2="33616"/>
                        <a14:foregroundMark x1="27543" y1="46061" x2="25600" y2="47798"/>
                        <a14:foregroundMark x1="78457" y1="90707" x2="83200" y2="95717"/>
                        <a14:foregroundMark x1="77257" y1="88162" x2="83771" y2="95313"/>
                        <a14:foregroundMark x1="85371" y1="92485" x2="86400" y2="96889"/>
                        <a14:foregroundMark x1="78514" y1="90061" x2="79314" y2="95475"/>
                        <a14:foregroundMark x1="81371" y1="96606" x2="88629" y2="96889"/>
                        <a14:foregroundMark x1="86171" y1="92606" x2="86171" y2="96323"/>
                        <a14:backgroundMark x1="28629" y1="32040" x2="28629" y2="34182"/>
                        <a14:backgroundMark x1="27543" y1="29939" x2="27543" y2="2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97" t="82723" r="2600" b="-2009"/>
          <a:stretch/>
        </p:blipFill>
        <p:spPr>
          <a:xfrm>
            <a:off x="7373994" y="4837241"/>
            <a:ext cx="828261" cy="8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9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Application>Microsoft Office PowerPoint</Application>
  <PresentationFormat>Breitbild</PresentationFormat>
  <Paragraphs>286</Paragraphs>
  <Slides>32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Aptos Narrow</vt:lpstr>
      <vt:lpstr>Arial</vt:lpstr>
      <vt:lpstr>Neue Haas Grotesk Text Pro Medi</vt:lpstr>
      <vt:lpstr>Segoe UI</vt:lpstr>
      <vt:lpstr>Office</vt:lpstr>
      <vt:lpstr>PowerPoint-Präsentation</vt:lpstr>
      <vt:lpstr>Vorschulanlass    Die Welt entdecken mit  kleinen Kindern</vt:lpstr>
      <vt:lpstr>Warum ein  „Vorschulanlass“?</vt:lpstr>
      <vt:lpstr>Kindergartenalltag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 an die Kinderärztin</vt:lpstr>
      <vt:lpstr>Entwicklungsschritte</vt:lpstr>
      <vt:lpstr>Entwicklungsschritte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Gemeinsam die Welt entdecken</vt:lpstr>
      <vt:lpstr>Markthalle</vt:lpstr>
      <vt:lpstr>Vielen Dank für Ihre Aufmerksamkeit </vt:lpstr>
      <vt:lpstr>Quellen</vt:lpstr>
    </vt:vector>
  </TitlesOfParts>
  <Company>Gemeinde Richterswil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Weber Kim</dc:creator>
  <cp:lastModifiedBy>Baumgartner Aika</cp:lastModifiedBy>
  <cp:revision>69</cp:revision>
  <cp:lastPrinted>2026-03-11T16:12:29Z</cp:lastPrinted>
  <dcterms:created xsi:type="dcterms:W3CDTF">2025-03-04T13:26:43Z</dcterms:created>
  <dcterms:modified xsi:type="dcterms:W3CDTF">2026-03-19T16:21:40Z</dcterms:modified>
</cp:coreProperties>
</file>