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9" r:id="rId2"/>
    <p:sldId id="256" r:id="rId3"/>
    <p:sldId id="258" r:id="rId4"/>
    <p:sldId id="260" r:id="rId5"/>
    <p:sldId id="357" r:id="rId6"/>
    <p:sldId id="346" r:id="rId7"/>
    <p:sldId id="351" r:id="rId8"/>
    <p:sldId id="342" r:id="rId9"/>
    <p:sldId id="324" r:id="rId10"/>
    <p:sldId id="343" r:id="rId11"/>
    <p:sldId id="323" r:id="rId12"/>
    <p:sldId id="333" r:id="rId13"/>
    <p:sldId id="334" r:id="rId14"/>
    <p:sldId id="332" r:id="rId15"/>
    <p:sldId id="345" r:id="rId16"/>
    <p:sldId id="356" r:id="rId17"/>
    <p:sldId id="273" r:id="rId18"/>
    <p:sldId id="289" r:id="rId19"/>
    <p:sldId id="272" r:id="rId20"/>
    <p:sldId id="287" r:id="rId21"/>
    <p:sldId id="277" r:id="rId22"/>
    <p:sldId id="278" r:id="rId23"/>
    <p:sldId id="279" r:id="rId24"/>
    <p:sldId id="280" r:id="rId25"/>
    <p:sldId id="281" r:id="rId26"/>
    <p:sldId id="282" r:id="rId27"/>
    <p:sldId id="285" r:id="rId28"/>
    <p:sldId id="286" r:id="rId29"/>
    <p:sldId id="299" r:id="rId30"/>
    <p:sldId id="290" r:id="rId31"/>
    <p:sldId id="294" r:id="rId32"/>
    <p:sldId id="291" r:id="rId33"/>
  </p:sldIdLst>
  <p:sldSz cx="12192000" cy="6858000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1D40"/>
    <a:srgbClr val="143367"/>
    <a:srgbClr val="1D3B6F"/>
    <a:srgbClr val="F0F0F0"/>
    <a:srgbClr val="4164A6"/>
    <a:srgbClr val="889BCE"/>
    <a:srgbClr val="AFBBDF"/>
    <a:srgbClr val="5E686D"/>
    <a:srgbClr val="EEE56C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71908" autoAdjust="0"/>
  </p:normalViewPr>
  <p:slideViewPr>
    <p:cSldViewPr snapToGrid="0">
      <p:cViewPr varScale="1">
        <p:scale>
          <a:sx n="89" d="100"/>
          <a:sy n="89" d="100"/>
        </p:scale>
        <p:origin x="108" y="72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5373" y="1"/>
            <a:ext cx="2918831" cy="495029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DF98B502-DEBA-49FD-8674-C440B01B2AED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B7630D83-7EC2-4B15-A7C8-3F08053824B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61840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2773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4F338-DBEC-4220-B416-CE49E775BEFF}" type="slidenum">
              <a:rPr lang="de-CH" smtClean="0"/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6190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6D607-6378-B457-32C1-DB71B6079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CC9CD6A-5225-4913-00C3-2EAB304A35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B6B786B-99E1-6E49-31B7-98ED70C73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="1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D14F32-5D67-E7C2-9D01-69C1F8B984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5831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69803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9150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34062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75317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4079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08295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5007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6590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0380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222834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74825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947140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28465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74E11-42D8-D661-75AF-F2A1FB68F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BC544CF-643B-AB16-5D7B-281716D3E2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D1FD35B-3620-1FC5-A703-24CA3DE06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0E10923-1E99-ABD3-D3BD-51FCA6865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478823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Evelyne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87099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25446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7853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0483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Evelyne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74487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4F338-DBEC-4220-B416-CE49E775BEFF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312535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34F338-DBEC-4220-B416-CE49E775BEFF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10443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6901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3216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630D83-7EC2-4B15-A7C8-3F08053824B2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4177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FB343-1422-2556-4528-D80C78F21F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096F942-BA6D-436C-4378-0C9141BEE2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EB2B8F-1C22-0205-7485-329ADB32E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8187262-42CF-2BA3-9F26-8585224C8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060D48-5677-12AD-ED5C-C0FE3772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280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B585B8-AE54-A0D7-7752-065EEA642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A5021B7-C03B-C53A-BB2E-ABAC628E69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69647FC-8AA5-9FDB-CF71-009DC0A41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8F5C4B9-B22E-47EF-56A2-8D101DB87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59DD30E-A08C-FE4F-B8D4-C19D7017F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7284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591A7FA-EB66-4924-457E-75E212BA9C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3EBC061-3367-AAB1-FEDB-95094AD947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DB3594-46DD-31FA-72AA-65B76C148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02AC65-4F0C-C4CE-4CA2-DF191E7A6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FDB7C3-46C8-DF02-462C-AA66DC86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932303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hteck 30">
            <a:extLst>
              <a:ext uri="{FF2B5EF4-FFF2-40B4-BE49-F238E27FC236}">
                <a16:creationId xmlns:a16="http://schemas.microsoft.com/office/drawing/2014/main" id="{0FEDB207-834C-8E47-975A-751D2C8271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platzhalter 1">
            <a:extLst>
              <a:ext uri="{FF2B5EF4-FFF2-40B4-BE49-F238E27FC236}">
                <a16:creationId xmlns:a16="http://schemas.microsoft.com/office/drawing/2014/main" id="{70562149-30BA-2C49-A57A-B9E1A441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3" y="1015599"/>
            <a:ext cx="10515600" cy="585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8AD71E-6546-014F-AEEE-9C2659D877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17752" y="211714"/>
            <a:ext cx="175045" cy="1100836"/>
          </a:xfrm>
          <a:prstGeom prst="rect">
            <a:avLst/>
          </a:prstGeom>
        </p:spPr>
      </p:pic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391D2B11-0F04-1149-B200-DC56660C66D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9903" y="2428082"/>
            <a:ext cx="10567988" cy="378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2000" b="0" i="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 </a:t>
            </a:r>
          </a:p>
          <a:p>
            <a:pPr lvl="0"/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.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44DC5CC0-0701-6643-8043-EB72FA8DF52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903" y="643730"/>
            <a:ext cx="10515600" cy="299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1800" smtClean="0">
                <a:solidFill>
                  <a:schemeClr val="bg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LOREM IPSUM DOLORES</a:t>
            </a:r>
          </a:p>
        </p:txBody>
      </p:sp>
      <p:cxnSp>
        <p:nvCxnSpPr>
          <p:cNvPr id="28" name="Gerade Verbindung 27">
            <a:extLst>
              <a:ext uri="{FF2B5EF4-FFF2-40B4-BE49-F238E27FC236}">
                <a16:creationId xmlns:a16="http://schemas.microsoft.com/office/drawing/2014/main" id="{7E76E10C-CE8B-BF4F-9C00-DAA0FDA9298D}"/>
              </a:ext>
            </a:extLst>
          </p:cNvPr>
          <p:cNvCxnSpPr/>
          <p:nvPr userDrawn="1"/>
        </p:nvCxnSpPr>
        <p:spPr>
          <a:xfrm>
            <a:off x="671332" y="1782501"/>
            <a:ext cx="46298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9969A98B-B289-014A-966A-745A46B9F795}"/>
              </a:ext>
            </a:extLst>
          </p:cNvPr>
          <p:cNvSpPr txBox="1"/>
          <p:nvPr userDrawn="1"/>
        </p:nvSpPr>
        <p:spPr>
          <a:xfrm>
            <a:off x="10750952" y="6412374"/>
            <a:ext cx="1331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81918B64-E5EE-5C46-8502-8B477404BDF3}" type="slidenum">
              <a:rPr lang="de-DE" sz="1400" b="1" i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pPr algn="r"/>
              <a:t>‹Nr.›</a:t>
            </a:fld>
            <a:endParaRPr lang="de-DE" sz="1400" b="1" i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FEF1B965-2485-2E48-BC3E-A83D3FC56C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26422" y="4461310"/>
            <a:ext cx="1865578" cy="243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02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8C6C6C06-6430-4946-BEAF-63ED06A3A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3" y="1015599"/>
            <a:ext cx="10515600" cy="5857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i="0">
                <a:solidFill>
                  <a:srgbClr val="5F696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4EAA0D8-09DE-2E4F-96E0-52F7072F00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817752" y="211714"/>
            <a:ext cx="175044" cy="1100836"/>
          </a:xfrm>
          <a:prstGeom prst="rect">
            <a:avLst/>
          </a:prstGeom>
        </p:spPr>
      </p:pic>
      <p:sp>
        <p:nvSpPr>
          <p:cNvPr id="7" name="Inhaltsplatzhalter 13">
            <a:extLst>
              <a:ext uri="{FF2B5EF4-FFF2-40B4-BE49-F238E27FC236}">
                <a16:creationId xmlns:a16="http://schemas.microsoft.com/office/drawing/2014/main" id="{1977CF50-924C-F247-8EC6-5F3B531E2FD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9903" y="2428082"/>
            <a:ext cx="5536097" cy="3786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2000" b="0" i="0" smtClean="0">
                <a:solidFill>
                  <a:srgbClr val="5F696E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 </a:t>
            </a:r>
          </a:p>
          <a:p>
            <a:pPr lvl="0"/>
            <a:r>
              <a:rPr lang="de-DE" dirty="0" err="1"/>
              <a:t>sed</a:t>
            </a:r>
            <a:r>
              <a:rPr lang="de-DE" dirty="0"/>
              <a:t> </a:t>
            </a:r>
            <a:r>
              <a:rPr lang="de-DE" dirty="0" err="1"/>
              <a:t>diam</a:t>
            </a:r>
            <a:r>
              <a:rPr lang="de-DE" dirty="0"/>
              <a:t> </a:t>
            </a:r>
            <a:r>
              <a:rPr lang="de-DE" dirty="0" err="1"/>
              <a:t>voluptua</a:t>
            </a:r>
            <a:r>
              <a:rPr lang="de-DE" dirty="0"/>
              <a:t>. 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, </a:t>
            </a:r>
            <a:r>
              <a:rPr lang="de-DE" dirty="0" err="1"/>
              <a:t>consetetur</a:t>
            </a:r>
            <a:r>
              <a:rPr lang="de-DE" dirty="0"/>
              <a:t> </a:t>
            </a:r>
            <a:r>
              <a:rPr lang="de-DE" dirty="0" err="1"/>
              <a:t>sadipscing</a:t>
            </a:r>
            <a:r>
              <a:rPr lang="de-DE" dirty="0"/>
              <a:t> </a:t>
            </a:r>
            <a:r>
              <a:rPr lang="de-DE" dirty="0" err="1"/>
              <a:t>elitr</a:t>
            </a:r>
            <a:r>
              <a:rPr lang="de-DE" dirty="0"/>
              <a:t>.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At </a:t>
            </a:r>
            <a:r>
              <a:rPr lang="de-DE" dirty="0" err="1"/>
              <a:t>vero</a:t>
            </a:r>
            <a:r>
              <a:rPr lang="de-DE" dirty="0"/>
              <a:t> </a:t>
            </a:r>
            <a:r>
              <a:rPr lang="de-DE" dirty="0" err="1"/>
              <a:t>eos</a:t>
            </a:r>
            <a:r>
              <a:rPr lang="de-DE" dirty="0"/>
              <a:t> et </a:t>
            </a:r>
            <a:r>
              <a:rPr lang="de-DE" dirty="0" err="1"/>
              <a:t>accusam</a:t>
            </a:r>
            <a:r>
              <a:rPr lang="de-DE" dirty="0"/>
              <a:t> et </a:t>
            </a:r>
            <a:r>
              <a:rPr lang="de-DE" dirty="0" err="1"/>
              <a:t>justo</a:t>
            </a:r>
            <a:r>
              <a:rPr lang="de-DE" dirty="0"/>
              <a:t> </a:t>
            </a:r>
            <a:r>
              <a:rPr lang="de-DE" dirty="0" err="1"/>
              <a:t>duo</a:t>
            </a:r>
            <a:r>
              <a:rPr lang="de-DE" dirty="0"/>
              <a:t> </a:t>
            </a:r>
            <a:r>
              <a:rPr lang="de-DE" dirty="0" err="1"/>
              <a:t>dolores</a:t>
            </a:r>
            <a:r>
              <a:rPr lang="de-DE" dirty="0"/>
              <a:t> et </a:t>
            </a:r>
            <a:r>
              <a:rPr lang="de-DE" dirty="0" err="1"/>
              <a:t>ea</a:t>
            </a:r>
            <a:r>
              <a:rPr lang="de-DE" dirty="0"/>
              <a:t> </a:t>
            </a:r>
            <a:r>
              <a:rPr lang="de-DE" dirty="0" err="1"/>
              <a:t>rebum</a:t>
            </a:r>
            <a:r>
              <a:rPr lang="de-DE" dirty="0"/>
              <a:t>. Stet </a:t>
            </a:r>
            <a:r>
              <a:rPr lang="de-DE" dirty="0" err="1"/>
              <a:t>clita</a:t>
            </a:r>
            <a:r>
              <a:rPr lang="de-DE" dirty="0"/>
              <a:t> </a:t>
            </a:r>
            <a:r>
              <a:rPr lang="de-DE" dirty="0" err="1"/>
              <a:t>kasd</a:t>
            </a:r>
            <a:r>
              <a:rPr lang="de-DE" dirty="0"/>
              <a:t> </a:t>
            </a:r>
            <a:r>
              <a:rPr lang="de-DE" dirty="0" err="1"/>
              <a:t>gubergren</a:t>
            </a:r>
            <a:r>
              <a:rPr lang="de-DE" dirty="0"/>
              <a:t>,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sea</a:t>
            </a:r>
            <a:r>
              <a:rPr lang="de-DE" dirty="0"/>
              <a:t> </a:t>
            </a:r>
            <a:r>
              <a:rPr lang="de-DE" dirty="0" err="1"/>
              <a:t>takimata</a:t>
            </a:r>
            <a:r>
              <a:rPr lang="de-DE" dirty="0"/>
              <a:t> sanctus </a:t>
            </a:r>
            <a:r>
              <a:rPr lang="de-DE" dirty="0" err="1"/>
              <a:t>est</a:t>
            </a:r>
            <a:r>
              <a:rPr lang="de-DE" dirty="0"/>
              <a:t> </a:t>
            </a:r>
            <a:r>
              <a:rPr lang="de-DE" dirty="0" err="1"/>
              <a:t>Lorem</a:t>
            </a:r>
            <a:r>
              <a:rPr lang="de-DE" dirty="0"/>
              <a:t> </a:t>
            </a:r>
            <a:r>
              <a:rPr lang="de-DE" dirty="0" err="1"/>
              <a:t>ipsum</a:t>
            </a:r>
            <a:r>
              <a:rPr lang="de-DE" dirty="0"/>
              <a:t> </a:t>
            </a:r>
            <a:r>
              <a:rPr lang="de-DE" dirty="0" err="1"/>
              <a:t>dolor</a:t>
            </a:r>
            <a:r>
              <a:rPr lang="de-DE" dirty="0"/>
              <a:t> </a:t>
            </a:r>
            <a:r>
              <a:rPr lang="de-DE" dirty="0" err="1"/>
              <a:t>sit</a:t>
            </a:r>
            <a:r>
              <a:rPr lang="de-DE" dirty="0"/>
              <a:t> </a:t>
            </a:r>
            <a:r>
              <a:rPr lang="de-DE" dirty="0" err="1"/>
              <a:t>amet</a:t>
            </a:r>
            <a:r>
              <a:rPr lang="de-DE" dirty="0"/>
              <a:t>.</a:t>
            </a:r>
          </a:p>
        </p:txBody>
      </p:sp>
      <p:sp>
        <p:nvSpPr>
          <p:cNvPr id="8" name="Textplatzhalter 19">
            <a:extLst>
              <a:ext uri="{FF2B5EF4-FFF2-40B4-BE49-F238E27FC236}">
                <a16:creationId xmlns:a16="http://schemas.microsoft.com/office/drawing/2014/main" id="{05814AD2-FC08-D640-AC2A-BEC2D3E8F6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903" y="643730"/>
            <a:ext cx="10515600" cy="299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CH" sz="1800" b="0" i="0" smtClean="0">
                <a:solidFill>
                  <a:srgbClr val="5F696E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LOREM IPSUM DOLORES</a:t>
            </a: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F500D93A-CC7C-334E-BEA8-95F612088B05}"/>
              </a:ext>
            </a:extLst>
          </p:cNvPr>
          <p:cNvCxnSpPr/>
          <p:nvPr userDrawn="1"/>
        </p:nvCxnSpPr>
        <p:spPr>
          <a:xfrm>
            <a:off x="671332" y="1782501"/>
            <a:ext cx="4629873" cy="0"/>
          </a:xfrm>
          <a:prstGeom prst="line">
            <a:avLst/>
          </a:prstGeom>
          <a:ln>
            <a:solidFill>
              <a:srgbClr val="5F696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A0716D2F-D153-1743-9F49-DFB226E878C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08763" y="2428082"/>
            <a:ext cx="4572000" cy="30694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8CDBD021-CE5E-5648-8C5E-8A1EBF0D0A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3115" y="4502110"/>
            <a:ext cx="1838885" cy="239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29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Gras, Berg, draußen, Natur enthält.&#10;&#10;Automatisch generierte Beschreibung">
            <a:extLst>
              <a:ext uri="{FF2B5EF4-FFF2-40B4-BE49-F238E27FC236}">
                <a16:creationId xmlns:a16="http://schemas.microsoft.com/office/drawing/2014/main" id="{F721A448-B58F-DC4E-AF54-4D32A2BB99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53406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A781CA9E-4DF2-8C4C-A615-A987F17341E6}"/>
              </a:ext>
            </a:extLst>
          </p:cNvPr>
          <p:cNvSpPr/>
          <p:nvPr userDrawn="1"/>
        </p:nvSpPr>
        <p:spPr>
          <a:xfrm>
            <a:off x="11382703" y="0"/>
            <a:ext cx="809297" cy="26275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 descr="Ein Bild, das Uhr, Zeichnung, Schild enthält.&#10;&#10;Automatisch generierte Beschreibung">
            <a:extLst>
              <a:ext uri="{FF2B5EF4-FFF2-40B4-BE49-F238E27FC236}">
                <a16:creationId xmlns:a16="http://schemas.microsoft.com/office/drawing/2014/main" id="{C916CE1A-1A12-4245-804E-343B04F102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90638" y="231686"/>
            <a:ext cx="351208" cy="2208708"/>
          </a:xfrm>
          <a:prstGeom prst="rect">
            <a:avLst/>
          </a:prstGeom>
        </p:spPr>
      </p:pic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E0C7AC6A-3B4F-2344-81FA-E243BEAE04A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49804" y="4897980"/>
            <a:ext cx="10932281" cy="5828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 i="0">
                <a:solidFill>
                  <a:srgbClr val="5F696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Titel Präsentation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8726F0FC-4CAA-C743-ACE3-926B58ED4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9805" y="5510674"/>
            <a:ext cx="10932280" cy="11445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900" b="0" i="0">
                <a:solidFill>
                  <a:srgbClr val="5F696E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de-DE" dirty="0"/>
              <a:t>Datum, Ort</a:t>
            </a:r>
          </a:p>
          <a:p>
            <a:pPr lvl="0"/>
            <a:r>
              <a:rPr lang="de-DE" dirty="0"/>
              <a:t>Person oder Untertitel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C40F06E-A62B-4D4E-883E-532E0F3CA1B4}"/>
              </a:ext>
            </a:extLst>
          </p:cNvPr>
          <p:cNvSpPr/>
          <p:nvPr userDrawn="1"/>
        </p:nvSpPr>
        <p:spPr>
          <a:xfrm>
            <a:off x="11290165" y="6273478"/>
            <a:ext cx="744219" cy="4629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075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E93458-A678-43FE-2BB0-85305CF24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F63CF5-8D2B-9B84-7752-57301A26D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41B6BF-04A6-D26D-FFC9-915429033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09018A5-1C58-198B-31BA-B31CECAF9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A64CF5-A10E-5269-B14F-C4017221A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24224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3FE035-203B-3DCA-326F-E816B5A07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1872F7-F6F8-7735-2ECC-F1DD80FD8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490098-A0C4-8882-4312-3BFF52AB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ADD01CE-FD73-93E9-90E2-B46571D5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7453E6-DE7F-1CE3-2B71-DDEA5F11D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4564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028C7-00FC-C5DC-7FAD-F5F6CDD6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EF052EF-AE25-7DAF-C38E-A6627E3EC9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1C5BB6-7B1F-AB9A-6676-3827143824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7F016D-BABC-8FB3-4F12-38B5A0E6D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392EE4-388E-C85D-2A4B-56F7CC040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BB533FB-A429-498A-F05C-582CC154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2573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2713FF-1775-6B98-418D-E6D887313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476484-AFB2-A3E0-09B0-8D87A460C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395CA4-D34A-DCEB-FFF2-CDDC0CEDB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3E5EA30-3A6A-AC27-668D-BC2E6F087C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221D58-98CE-195E-4944-0003D53C2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CDD557A-4903-6C62-2E9D-783B2312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94F65A2-0F65-B9AC-8899-63A74573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BA6E474-BCC6-5B42-2FF5-269A37F9A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0544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F7FE6-B993-D330-8AD5-5038677F7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B05A5B-2ACD-2CC4-D0C6-D6EA68D7E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D18F599-0987-FB00-DC3A-FBA31B7B3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C4929DB-7943-7E17-903B-74B34598E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01702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47E2524-4622-B282-BED8-F8A0ACDC0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5561032-435E-034D-18D3-E0E1EFF8F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FADA7F-3153-CBFE-7F7E-781991FBE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6572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8C6D62-3007-59C7-F763-BFD6D4FB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C20A4F-2925-A1D4-21CA-9CDE30619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3966E78-00B6-45FB-FE4B-A877DC6B1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D6D6D49-F9B0-C1EE-89B3-C1AE8B23A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110AE0-7D1D-BBC3-4C13-6E6911E09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F417E3-DC91-410C-DB14-CD164C675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410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DCBF58-4719-EBD4-9101-F9D4101A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52B4440-65A5-250D-8E25-F3E3F5146D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335F1AE-1521-EA2A-A7BB-55340039C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15CC683-B265-990E-2173-2E646977A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5FFED6-55F2-6F98-50B6-32EA995D2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1BEC35-57F7-85A1-8D89-893935648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7527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D2E7131-64F2-EE09-DEBA-252657EC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FF62B8-6B1E-8275-24C7-29265D509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A61877F-F878-4203-4B5B-9B21E50DF8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4ED3B-6D17-4A1D-93EC-16FAAB44C8B2}" type="datetimeFigureOut">
              <a:rPr lang="de-CH" smtClean="0"/>
              <a:t>19.03.2026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C171D9B-6DE0-6645-7654-EF617A809B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950B2E-4189-E62E-B37D-F60FF107A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0849EF-4F02-4669-AE7F-C36C56B212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6243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2.png"/><Relationship Id="rId7" Type="http://schemas.microsoft.com/office/2007/relationships/hdphoto" Target="../media/hdphoto16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17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6.png"/><Relationship Id="rId7" Type="http://schemas.microsoft.com/office/2007/relationships/hdphoto" Target="../media/hdphoto20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19.wdp"/><Relationship Id="rId10" Type="http://schemas.microsoft.com/office/2007/relationships/hdphoto" Target="../media/hdphoto22.wdp"/><Relationship Id="rId4" Type="http://schemas.openxmlformats.org/officeDocument/2006/relationships/image" Target="../media/image27.png"/><Relationship Id="rId9" Type="http://schemas.microsoft.com/office/2007/relationships/hdphoto" Target="../media/hdphoto2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microsoft.com/office/2007/relationships/hdphoto" Target="../media/hdphoto24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microsoft.com/office/2007/relationships/hdphoto" Target="../media/hdphoto23.wdp"/><Relationship Id="rId4" Type="http://schemas.openxmlformats.org/officeDocument/2006/relationships/image" Target="../media/image29.png"/><Relationship Id="rId9" Type="http://schemas.microsoft.com/office/2007/relationships/hdphoto" Target="../media/hdphoto1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5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kinder-4.ch/filmfinder/auto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der-4.ch/filmfinder/we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der-4.ch/filmfinder/bibliothek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juventute.ch/de/eltern/entwicklung-gesundheit/entwicklungsschritte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Relationship Id="rId5" Type="http://schemas.openxmlformats.org/officeDocument/2006/relationships/hyperlink" Target="mailto:kim.weber@richterswil.ch" TargetMode="External"/><Relationship Id="rId4" Type="http://schemas.openxmlformats.org/officeDocument/2006/relationships/hyperlink" Target="mailto:evelyne.bucher@richterswil.ch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11.wdp"/><Relationship Id="rId3" Type="http://schemas.openxmlformats.org/officeDocument/2006/relationships/image" Target="../media/image13.png"/><Relationship Id="rId7" Type="http://schemas.microsoft.com/office/2007/relationships/hdphoto" Target="../media/hdphoto5.wdp"/><Relationship Id="rId12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microsoft.com/office/2007/relationships/hdphoto" Target="../media/hdphoto9.wdp"/><Relationship Id="rId5" Type="http://schemas.microsoft.com/office/2007/relationships/hdphoto" Target="../media/hdphoto3.wdp"/><Relationship Id="rId10" Type="http://schemas.microsoft.com/office/2007/relationships/hdphoto" Target="../media/hdphoto8.wdp"/><Relationship Id="rId4" Type="http://schemas.microsoft.com/office/2007/relationships/hdphoto" Target="../media/hdphoto2.wdp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20.png"/><Relationship Id="rId4" Type="http://schemas.microsoft.com/office/2007/relationships/hdphoto" Target="../media/hdphoto1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A2752D8-54F3-E749-91A2-E309F9370D0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dirty="0" err="1"/>
              <a:t>Pre</a:t>
            </a:r>
            <a:r>
              <a:rPr lang="de-DE" dirty="0"/>
              <a:t>-school </a:t>
            </a:r>
            <a:r>
              <a:rPr lang="de-DE" dirty="0" err="1"/>
              <a:t>information</a:t>
            </a:r>
            <a:r>
              <a:rPr lang="de-DE" dirty="0"/>
              <a:t> – </a:t>
            </a:r>
            <a:r>
              <a:rPr lang="de-DE" dirty="0" err="1"/>
              <a:t>Discovering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world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young</a:t>
            </a:r>
            <a:r>
              <a:rPr lang="de-DE" dirty="0"/>
              <a:t> Children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1F31C5F-3199-4B4A-B98F-AB41631212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CH" dirty="0"/>
              <a:t>Richterswil, Rosengartensaal, March 24th, 2026</a:t>
            </a:r>
          </a:p>
          <a:p>
            <a:r>
              <a:rPr lang="de-CH" dirty="0"/>
              <a:t>Department «Gesellschaft» and «Integration»</a:t>
            </a:r>
          </a:p>
        </p:txBody>
      </p:sp>
    </p:spTree>
    <p:extLst>
      <p:ext uri="{BB962C8B-B14F-4D97-AF65-F5344CB8AC3E}">
        <p14:creationId xmlns:p14="http://schemas.microsoft.com/office/powerpoint/2010/main" val="42377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Geburtstagstorte, Kerze, Geburtstag, Kuchen enthält.&#10;&#10;KI-generierte Inhalte können fehlerhaft sein.">
            <a:extLst>
              <a:ext uri="{FF2B5EF4-FFF2-40B4-BE49-F238E27FC236}">
                <a16:creationId xmlns:a16="http://schemas.microsoft.com/office/drawing/2014/main" id="{3D50749F-ABD1-4D79-8022-EF0595BAD1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9"/>
          <a:stretch/>
        </p:blipFill>
        <p:spPr>
          <a:xfrm>
            <a:off x="598556" y="913847"/>
            <a:ext cx="6502400" cy="503030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118449E-311E-3001-C4DD-8B6AEF603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29" y="1859360"/>
            <a:ext cx="5306392" cy="3139277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53F6F85-9A5F-E7D6-F7ED-D71580ADFCC4}"/>
              </a:ext>
            </a:extLst>
          </p:cNvPr>
          <p:cNvSpPr txBox="1"/>
          <p:nvPr/>
        </p:nvSpPr>
        <p:spPr>
          <a:xfrm>
            <a:off x="6295697" y="2621404"/>
            <a:ext cx="49221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b="1" dirty="0"/>
              <a:t>4 </a:t>
            </a:r>
            <a:r>
              <a:rPr lang="de-DE" sz="4800" b="1" dirty="0" err="1"/>
              <a:t>years</a:t>
            </a:r>
            <a:r>
              <a:rPr lang="de-DE" sz="4800" b="1" dirty="0"/>
              <a:t> </a:t>
            </a:r>
            <a:r>
              <a:rPr lang="de-DE" sz="4800" b="1" dirty="0" err="1"/>
              <a:t>old</a:t>
            </a:r>
            <a:endParaRPr lang="de-DE" sz="4800" b="1" dirty="0"/>
          </a:p>
          <a:p>
            <a:pPr algn="r"/>
            <a:r>
              <a:rPr lang="de-DE" sz="3200" b="1" dirty="0" err="1"/>
              <a:t>born</a:t>
            </a:r>
            <a:r>
              <a:rPr lang="de-DE" sz="3200" b="1" dirty="0"/>
              <a:t> </a:t>
            </a:r>
            <a:r>
              <a:rPr lang="de-DE" sz="3200" b="1" dirty="0" err="1"/>
              <a:t>before</a:t>
            </a:r>
            <a:r>
              <a:rPr lang="de-DE" sz="3200" b="1" dirty="0"/>
              <a:t> </a:t>
            </a:r>
            <a:r>
              <a:rPr lang="de-DE" sz="3200" b="1" dirty="0" err="1"/>
              <a:t>July</a:t>
            </a:r>
            <a:r>
              <a:rPr lang="de-DE" sz="3200" b="1" dirty="0"/>
              <a:t> 31, 2023</a:t>
            </a:r>
          </a:p>
        </p:txBody>
      </p:sp>
    </p:spTree>
    <p:extLst>
      <p:ext uri="{BB962C8B-B14F-4D97-AF65-F5344CB8AC3E}">
        <p14:creationId xmlns:p14="http://schemas.microsoft.com/office/powerpoint/2010/main" val="2365371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Farbigkeit enthält.&#10;&#10;KI-generierte Inhalte können fehlerhaft sein.">
            <a:extLst>
              <a:ext uri="{FF2B5EF4-FFF2-40B4-BE49-F238E27FC236}">
                <a16:creationId xmlns:a16="http://schemas.microsoft.com/office/drawing/2014/main" id="{BC27D8A9-D712-BB7D-1F96-46B76D661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690" y="285592"/>
            <a:ext cx="12677380" cy="5732262"/>
          </a:xfrm>
          <a:prstGeom prst="rect">
            <a:avLst/>
          </a:prstGeom>
        </p:spPr>
      </p:pic>
      <p:pic>
        <p:nvPicPr>
          <p:cNvPr id="3" name="Grafik 2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2F3F280A-2A90-284B-2C7E-1B074289C060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72" b="82788" l="14743" r="90286">
                        <a14:foregroundMark x1="43486" y1="23515" x2="42686" y2="39273"/>
                        <a14:foregroundMark x1="42686" y1="51798" x2="42686" y2="60768"/>
                        <a14:foregroundMark x1="42686" y1="60768" x2="41429" y2="61899"/>
                        <a14:foregroundMark x1="48571" y1="51192" x2="48571" y2="69535"/>
                        <a14:foregroundMark x1="48571" y1="69535" x2="54457" y2="72929"/>
                        <a14:foregroundMark x1="39314" y1="64000" x2="38857" y2="72323"/>
                        <a14:foregroundMark x1="27943" y1="44040" x2="29371" y2="52444"/>
                        <a14:foregroundMark x1="29371" y1="52444" x2="32971" y2="56242"/>
                        <a14:foregroundMark x1="38457" y1="39273" x2="43943" y2="47919"/>
                        <a14:foregroundMark x1="47314" y1="36283" x2="60514" y2="38424"/>
                        <a14:foregroundMark x1="60514" y1="38424" x2="65143" y2="45212"/>
                        <a14:foregroundMark x1="65143" y1="45212" x2="65371" y2="47919"/>
                        <a14:foregroundMark x1="43943" y1="46141" x2="41829" y2="48525"/>
                        <a14:foregroundMark x1="78686" y1="25390" x2="82571" y2="25172"/>
                        <a14:foregroundMark x1="73143" y1="25700" x2="76742" y2="25498"/>
                        <a14:foregroundMark x1="66842" y1="26053" x2="71200" y2="25809"/>
                        <a14:foregroundMark x1="59486" y1="26465" x2="64725" y2="26172"/>
                        <a14:foregroundMark x1="82571" y1="25172" x2="85148" y2="24595"/>
                        <a14:foregroundMark x1="65961" y1="28698" x2="62000" y2="29172"/>
                        <a14:foregroundMark x1="69470" y1="28278" x2="67951" y2="28460"/>
                        <a14:foregroundMark x1="77200" y1="27354" x2="71539" y2="28031"/>
                        <a14:foregroundMark x1="87957" y1="23908" x2="90286" y2="23677"/>
                        <a14:foregroundMark x1="78686" y1="24825" x2="80348" y2="24661"/>
                        <a14:foregroundMark x1="66883" y1="25993" x2="76742" y2="25017"/>
                        <a14:foregroundMark x1="86557" y1="22877" x2="85200" y2="22586"/>
                        <a14:foregroundMark x1="90286" y1="23677" x2="88467" y2="23287"/>
                        <a14:foregroundMark x1="55314" y1="40768" x2="59943" y2="43758"/>
                        <a14:foregroundMark x1="67714" y1="24202" x2="65429" y2="24646"/>
                        <a14:foregroundMark x1="66514" y1="27394" x2="63943" y2="28444"/>
                        <a14:foregroundMark x1="67257" y1="24444" x2="64114" y2="25293"/>
                        <a14:foregroundMark x1="72057" y1="26020" x2="69200" y2="27394"/>
                        <a14:foregroundMark x1="81600" y1="22505" x2="78171" y2="23596"/>
                        <a14:backgroundMark x1="30457" y1="47596" x2="31714" y2="50586"/>
                        <a14:backgroundMark x1="31314" y1="56242" x2="31314" y2="56242"/>
                        <a14:backgroundMark x1="61714" y1="27071" x2="61429" y2="28364"/>
                        <a14:backgroundMark x1="66343" y1="25899" x2="66015" y2="26827"/>
                        <a14:backgroundMark x1="67052" y1="27946" x2="66800" y2="29616"/>
                        <a14:backgroundMark x1="71872" y1="26923" x2="72629" y2="28121"/>
                        <a14:backgroundMark x1="76400" y1="26990" x2="78171" y2="27273"/>
                        <a14:backgroundMark x1="77714" y1="24768" x2="77714" y2="25697"/>
                        <a14:backgroundMark x1="81143" y1="23273" x2="81486" y2="25899"/>
                        <a14:backgroundMark x1="87886" y1="22626" x2="86229" y2="24646"/>
                        <a14:backgroundMark x1="85943" y1="24202" x2="85943" y2="24202"/>
                        <a14:backgroundMark x1="72171" y1="25293" x2="72171" y2="26099"/>
                        <a14:backgroundMark x1="71429" y1="27919" x2="69314" y2="28121"/>
                        <a14:backgroundMark x1="75486" y1="24848" x2="75314" y2="25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6" r="7203" b="7990"/>
          <a:stretch/>
        </p:blipFill>
        <p:spPr>
          <a:xfrm>
            <a:off x="932172" y="744842"/>
            <a:ext cx="3378228" cy="5066148"/>
          </a:xfrm>
          <a:prstGeom prst="rect">
            <a:avLst/>
          </a:prstGeom>
        </p:spPr>
      </p:pic>
      <p:pic>
        <p:nvPicPr>
          <p:cNvPr id="5" name="Grafik 4" descr="Ein Bild, das Entwurf, Zeichnung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37E7E080-6503-CB23-DCED-A23F0F96ADC6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01" b="82809" l="13892" r="85037">
                        <a14:foregroundMark x1="36571" y1="19475" x2="36114" y2="34141"/>
                        <a14:foregroundMark x1="44457" y1="19152" x2="54914" y2="30667"/>
                        <a14:foregroundMark x1="54914" y1="30667" x2="56343" y2="30990"/>
                        <a14:foregroundMark x1="69143" y1="19152" x2="68629" y2="35556"/>
                        <a14:foregroundMark x1="44457" y1="46343" x2="57714" y2="46869"/>
                        <a14:foregroundMark x1="57714" y1="46869" x2="58800" y2="47394"/>
                        <a14:foregroundMark x1="52857" y1="51960" x2="53829" y2="68000"/>
                        <a14:foregroundMark x1="37543" y1="56485" x2="49714" y2="61576"/>
                        <a14:foregroundMark x1="49714" y1="61576" x2="47429" y2="70465"/>
                        <a14:foregroundMark x1="19829" y1="53010" x2="19886" y2="64364"/>
                        <a14:foregroundMark x1="19886" y1="64364" x2="34000" y2="80081"/>
                        <a14:foregroundMark x1="34000" y1="80081" x2="48343" y2="79515"/>
                        <a14:foregroundMark x1="48343" y1="79515" x2="51371" y2="78141"/>
                        <a14:foregroundMark x1="51886" y1="77778" x2="56800" y2="81253"/>
                        <a14:foregroundMark x1="46914" y1="28202" x2="49486" y2="38667"/>
                        <a14:foregroundMark x1="49486" y1="38667" x2="51371" y2="41455"/>
                        <a14:foregroundMark x1="55314" y1="32727" x2="54857" y2="35556"/>
                        <a14:foregroundMark x1="39543" y1="35556" x2="37086" y2="36929"/>
                        <a14:foregroundMark x1="37543" y1="39717" x2="40514" y2="46343"/>
                        <a14:foregroundMark x1="61257" y1="40081" x2="63714" y2="473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99" r="6070" b="7990"/>
          <a:stretch/>
        </p:blipFill>
        <p:spPr>
          <a:xfrm>
            <a:off x="4392882" y="699548"/>
            <a:ext cx="3087220" cy="451471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CDBB1A4-ADE1-9B97-12FF-D5BD1F15BAB1}"/>
              </a:ext>
            </a:extLst>
          </p:cNvPr>
          <p:cNvSpPr txBox="1"/>
          <p:nvPr/>
        </p:nvSpPr>
        <p:spPr>
          <a:xfrm>
            <a:off x="0" y="5602356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latin typeface="Neue Haas Grotesk Text Pro Medi" panose="020B0604020202020204" pitchFamily="34" charset="0"/>
                <a:cs typeface="Biome" panose="020B0502040204020203" pitchFamily="34" charset="0"/>
              </a:rPr>
              <a:t>INDEPENDENCE</a:t>
            </a:r>
            <a:endParaRPr lang="de-CH" sz="4800" b="1" dirty="0">
              <a:latin typeface="Neue Haas Grotesk Text Pro Medi" panose="020B0604020202020204" pitchFamily="34" charset="0"/>
              <a:cs typeface="Biome" panose="020B0502040204020203" pitchFamily="34" charset="0"/>
            </a:endParaRPr>
          </a:p>
        </p:txBody>
      </p:sp>
      <p:pic>
        <p:nvPicPr>
          <p:cNvPr id="7" name="Grafik 6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EB7F4671-35D9-19B2-2A07-5D7FC61C2283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87" b="71654" l="16581" r="83362">
                        <a14:foregroundMark x1="26872" y1="13182" x2="35277" y2="14032"/>
                        <a14:foregroundMark x1="17324" y1="12616" x2="29388" y2="10635"/>
                        <a14:foregroundMark x1="29388" y1="10635" x2="34077" y2="22483"/>
                        <a14:foregroundMark x1="35277" y1="10918" x2="39165" y2="19612"/>
                        <a14:foregroundMark x1="39165" y1="19612" x2="41281" y2="21634"/>
                        <a14:foregroundMark x1="20869" y1="19652" x2="27673" y2="19935"/>
                        <a14:foregroundMark x1="51630" y1="24747" x2="51229" y2="34654"/>
                        <a14:foregroundMark x1="57633" y1="23898" x2="57233" y2="33522"/>
                        <a14:foregroundMark x1="43682" y1="28993" x2="43682" y2="31541"/>
                        <a14:foregroundMark x1="50829" y1="33805" x2="54431" y2="57541"/>
                        <a14:foregroundMark x1="58834" y1="39426" x2="60435" y2="64011"/>
                        <a14:foregroundMark x1="63636" y1="42256" x2="73528" y2="44359"/>
                        <a14:foregroundMark x1="73528" y1="44359" x2="76444" y2="47918"/>
                        <a14:foregroundMark x1="74843" y1="47634" x2="49285" y2="38051"/>
                        <a14:foregroundMark x1="55632" y1="37768" x2="55632" y2="44804"/>
                        <a14:foregroundMark x1="42081" y1="41690" x2="30646" y2="41973"/>
                        <a14:foregroundMark x1="30646" y1="41973" x2="29674" y2="34088"/>
                        <a14:foregroundMark x1="49285" y1="54428" x2="49285" y2="64294"/>
                        <a14:foregroundMark x1="48485" y1="67408" x2="42882" y2="69672"/>
                        <a14:foregroundMark x1="59234" y1="66842" x2="62035" y2="71654"/>
                        <a14:foregroundMark x1="44082" y1="28710" x2="43682" y2="31824"/>
                        <a14:foregroundMark x1="22470" y1="8653" x2="32075" y2="8937"/>
                        <a14:foregroundMark x1="25672" y1="8087" x2="30475" y2="8370"/>
                        <a14:foregroundMark x1="40439" y1="20173" x2="43682" y2="20501"/>
                        <a14:foregroundMark x1="44082" y1="29559" x2="44082" y2="29559"/>
                        <a14:foregroundMark x1="43682" y1="29842" x2="43682" y2="29842"/>
                        <a14:foregroundMark x1="45512" y1="21998" x2="45512" y2="21998"/>
                        <a14:backgroundMark x1="42939" y1="23211" x2="43911" y2="21431"/>
                        <a14:backgroundMark x1="40881" y1="22321" x2="40709" y2="20501"/>
                        <a14:backgroundMark x1="41166" y1="19854" x2="40881" y2="21512"/>
                        <a14:backgroundMark x1="44368" y1="21998" x2="45340" y2="22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46" t="4139" r="8206" b="25537"/>
          <a:stretch/>
        </p:blipFill>
        <p:spPr>
          <a:xfrm>
            <a:off x="7299439" y="840146"/>
            <a:ext cx="3617609" cy="4311214"/>
          </a:xfrm>
          <a:prstGeom prst="rect">
            <a:avLst/>
          </a:prstGeom>
        </p:spPr>
      </p:pic>
      <p:pic>
        <p:nvPicPr>
          <p:cNvPr id="2" name="Grafik 1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3A71674A-0F16-3764-BD08-9D196CCE6F33}"/>
              </a:ext>
            </a:extLst>
          </p:cNvPr>
          <p:cNvPicPr>
            <a:picLocks noChangeAspect="1"/>
          </p:cNvPicPr>
          <p:nvPr/>
        </p:nvPicPr>
        <p:blipFill>
          <a:blip r:embed="rId10">
            <a:biLevel thresh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6501010" y="4472867"/>
            <a:ext cx="686919" cy="74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82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BD714-B927-5168-C1BC-F0592E3DE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1171CB5-8BF5-56B3-51B1-559569BD9A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793" y="698781"/>
            <a:ext cx="8710412" cy="488437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CDB9D5E-08EF-7999-FA59-A7B567ADE5CC}"/>
              </a:ext>
            </a:extLst>
          </p:cNvPr>
          <p:cNvSpPr txBox="1"/>
          <p:nvPr/>
        </p:nvSpPr>
        <p:spPr>
          <a:xfrm>
            <a:off x="0" y="5533756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latin typeface="Neue Haas Grotesk Text Pro Medi" panose="020B0604020202020204" pitchFamily="34" charset="0"/>
                <a:cs typeface="Biome" panose="020B0502040204020203" pitchFamily="34" charset="0"/>
              </a:rPr>
              <a:t>LET GO / TRUST</a:t>
            </a:r>
            <a:endParaRPr lang="de-CH" sz="4800" b="1" dirty="0">
              <a:latin typeface="Neue Haas Grotesk Text Pro Medi" panose="020B0604020202020204" pitchFamily="34" charset="0"/>
              <a:cs typeface="Biome" panose="020B0502040204020203" pitchFamily="34" charset="0"/>
            </a:endParaRPr>
          </a:p>
        </p:txBody>
      </p:sp>
      <p:pic>
        <p:nvPicPr>
          <p:cNvPr id="4" name="Grafik 3" descr="Ein Bild, das Entwurf, Zeichnung, Lineart, Darstellung enthält.&#10;&#10;KI-generierte Inhalte können fehlerhaft sein.">
            <a:extLst>
              <a:ext uri="{FF2B5EF4-FFF2-40B4-BE49-F238E27FC236}">
                <a16:creationId xmlns:a16="http://schemas.microsoft.com/office/drawing/2014/main" id="{28ED9E1B-67E9-BDE5-34A6-3028236BBD0A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2743" y1="17091" x2="39314" y2="29737"/>
                        <a14:foregroundMark x1="33257" y1="18222" x2="25086" y2="57455"/>
                        <a14:foregroundMark x1="25086" y1="57455" x2="31371" y2="72444"/>
                        <a14:foregroundMark x1="20514" y1="28162" x2="15200" y2="35394"/>
                        <a14:foregroundMark x1="15200" y1="35394" x2="16286" y2="59030"/>
                        <a14:foregroundMark x1="16286" y1="59030" x2="23486" y2="78505"/>
                        <a14:foregroundMark x1="23486" y1="78505" x2="24000" y2="81697"/>
                        <a14:foregroundMark x1="23657" y1="85778" x2="34343" y2="85778"/>
                        <a14:foregroundMark x1="34343" y1="85778" x2="34857" y2="85535"/>
                        <a14:foregroundMark x1="48286" y1="61616" x2="48286" y2="78545"/>
                        <a14:foregroundMark x1="52400" y1="65899" x2="52400" y2="79434"/>
                        <a14:foregroundMark x1="46686" y1="54141" x2="46686" y2="61818"/>
                        <a14:foregroundMark x1="38686" y1="47596" x2="47657" y2="48283"/>
                        <a14:foregroundMark x1="59143" y1="48727" x2="71714" y2="48970"/>
                        <a14:foregroundMark x1="71714" y1="48970" x2="77314" y2="48727"/>
                        <a14:foregroundMark x1="65829" y1="20485" x2="74114" y2="32687"/>
                        <a14:foregroundMark x1="84686" y1="44646" x2="84114" y2="77131"/>
                        <a14:foregroundMark x1="84114" y1="77131" x2="83371" y2="77657"/>
                        <a14:foregroundMark x1="77943" y1="87798" x2="73486" y2="89172"/>
                        <a14:foregroundMark x1="74457" y1="86020" x2="67086" y2="87798"/>
                        <a14:foregroundMark x1="27200" y1="51677" x2="33600" y2="53253"/>
                        <a14:foregroundMark x1="13486" y1="58909" x2="12800" y2="62061"/>
                        <a14:foregroundMark x1="52114" y1="56646" x2="53371" y2="57778"/>
                        <a14:foregroundMark x1="52114" y1="55717" x2="52114" y2="55717"/>
                        <a14:foregroundMark x1="53086" y1="56162" x2="52743" y2="59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159" y="558286"/>
            <a:ext cx="3210728" cy="4538135"/>
          </a:xfrm>
          <a:prstGeom prst="rect">
            <a:avLst/>
          </a:prstGeom>
        </p:spPr>
      </p:pic>
      <p:pic>
        <p:nvPicPr>
          <p:cNvPr id="7" name="Grafik 6" descr="Ein Bild, das Zeichnung, Entwurf, Kinderkunst, Darstellung enthält.&#10;&#10;KI-generierte Inhalte können fehlerhaft sein.">
            <a:extLst>
              <a:ext uri="{FF2B5EF4-FFF2-40B4-BE49-F238E27FC236}">
                <a16:creationId xmlns:a16="http://schemas.microsoft.com/office/drawing/2014/main" id="{BFC4DF97-7EB5-3299-5AA4-0DE485B74FAB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62000" y1="26505" x2="48514" y2="31232"/>
                        <a14:foregroundMark x1="48514" y1="31232" x2="47257" y2="31192"/>
                        <a14:foregroundMark x1="59429" y1="41616" x2="59086" y2="60081"/>
                        <a14:foregroundMark x1="53200" y1="67394" x2="52000" y2="78909"/>
                        <a14:foregroundMark x1="52000" y1="78909" x2="50971" y2="79879"/>
                        <a14:foregroundMark x1="59429" y1="63758" x2="59829" y2="78586"/>
                        <a14:foregroundMark x1="67143" y1="60081" x2="77086" y2="65778"/>
                        <a14:foregroundMark x1="77086" y1="65778" x2="71943" y2="70788"/>
                        <a14:foregroundMark x1="59429" y1="59313" x2="51314" y2="65293"/>
                        <a14:foregroundMark x1="72343" y1="48364" x2="69371" y2="53051"/>
                        <a14:foregroundMark x1="49486" y1="44202" x2="47417" y2="48327"/>
                        <a14:foregroundMark x1="36971" y1="44727" x2="51314" y2="59071"/>
                        <a14:backgroundMark x1="67886" y1="65293" x2="67886" y2="69980"/>
                        <a14:backgroundMark x1="60914" y1="34303" x2="48971" y2="38020"/>
                        <a14:backgroundMark x1="48971" y1="38020" x2="44686" y2="46667"/>
                        <a14:backgroundMark x1="44686" y1="46667" x2="48000" y2="501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1266" y="975902"/>
            <a:ext cx="2842033" cy="4017011"/>
          </a:xfrm>
          <a:prstGeom prst="rect">
            <a:avLst/>
          </a:prstGeom>
        </p:spPr>
      </p:pic>
      <p:pic>
        <p:nvPicPr>
          <p:cNvPr id="5" name="Grafik 4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741D41F6-1D0B-EB62-6510-0128B8BD512D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5627699" y="4426857"/>
            <a:ext cx="314850" cy="339819"/>
          </a:xfrm>
          <a:prstGeom prst="rect">
            <a:avLst/>
          </a:prstGeom>
        </p:spPr>
      </p:pic>
      <p:pic>
        <p:nvPicPr>
          <p:cNvPr id="8" name="Grafik 7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24AA47C4-C9B8-9B06-8321-A24E67D01015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8512809" y="4422595"/>
            <a:ext cx="314850" cy="3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B0289-4035-DA42-A27C-6168B70F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CCD9D92-2E62-F5FB-2EFF-09FDA542DE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1445">
            <a:off x="1260402" y="972918"/>
            <a:ext cx="9698765" cy="4671052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55314E5-64ED-4760-1491-11155CC40129}"/>
              </a:ext>
            </a:extLst>
          </p:cNvPr>
          <p:cNvSpPr txBox="1"/>
          <p:nvPr/>
        </p:nvSpPr>
        <p:spPr>
          <a:xfrm>
            <a:off x="13784" y="5492238"/>
            <a:ext cx="12191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latin typeface="Neue Haas Grotesk Text Pro Medi" panose="020B0604020202020204" pitchFamily="34" charset="0"/>
                <a:cs typeface="Biome" panose="020B0502040204020203" pitchFamily="34" charset="0"/>
              </a:rPr>
              <a:t>CHILDREN‘S GROUP / RULES</a:t>
            </a:r>
            <a:endParaRPr lang="de-CH" sz="4800" b="1" dirty="0">
              <a:latin typeface="Neue Haas Grotesk Text Pro Medi" panose="020B0604020202020204" pitchFamily="34" charset="0"/>
              <a:cs typeface="Biome" panose="020B0502040204020203" pitchFamily="34" charset="0"/>
            </a:endParaRPr>
          </a:p>
        </p:txBody>
      </p:sp>
      <p:pic>
        <p:nvPicPr>
          <p:cNvPr id="2" name="Grafik 1" descr="Ein Bild, das Entwurf, Zeichnung, Lineart, Darstellung enthält.&#10;&#10;KI-generierte Inhalte können fehlerhaft sein.">
            <a:extLst>
              <a:ext uri="{FF2B5EF4-FFF2-40B4-BE49-F238E27FC236}">
                <a16:creationId xmlns:a16="http://schemas.microsoft.com/office/drawing/2014/main" id="{87F32189-D3C3-C6DE-D1E5-E5C34EA6C7FB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872" b="70309" l="10000" r="90000">
                        <a14:foregroundMark x1="26229" y1="29091" x2="28800" y2="48889"/>
                        <a14:foregroundMark x1="15082" y1="48629" x2="21029" y2="65293"/>
                        <a14:foregroundMark x1="14800" y1="41333" x2="20686" y2="39758"/>
                        <a14:foregroundMark x1="16286" y1="41333" x2="22514" y2="53859"/>
                        <a14:foregroundMark x1="20286" y1="48889" x2="28400" y2="54626"/>
                        <a14:foregroundMark x1="32114" y1="39515" x2="32114" y2="46828"/>
                        <a14:foregroundMark x1="33200" y1="41859" x2="33200" y2="46545"/>
                        <a14:foregroundMark x1="19943" y1="37939" x2="36171" y2="32485"/>
                        <a14:foregroundMark x1="64114" y1="25455" x2="65257" y2="41616"/>
                        <a14:foregroundMark x1="61543" y1="41091" x2="56057" y2="47313"/>
                        <a14:foregroundMark x1="45371" y1="44202" x2="46114" y2="61939"/>
                        <a14:foregroundMark x1="52000" y1="60364" x2="52343" y2="66343"/>
                        <a14:foregroundMark x1="27657" y1="54626" x2="62829" y2="50845"/>
                        <a14:foregroundMark x1="74800" y1="35879" x2="75943" y2="64000"/>
                        <a14:foregroundMark x1="71886" y1="47596" x2="71886" y2="47596"/>
                        <a14:foregroundMark x1="71886" y1="47596" x2="74457" y2="54626"/>
                        <a14:foregroundMark x1="77371" y1="52283" x2="77371" y2="54101"/>
                        <a14:foregroundMark x1="79257" y1="52000" x2="79257" y2="55394"/>
                        <a14:backgroundMark x1="64114" y1="50465" x2="57486" y2="49657"/>
                        <a14:backgroundMark x1="11486" y1="43677" x2="14057" y2="46545"/>
                        <a14:backgroundMark x1="12971" y1="43434" x2="16971" y2="45253"/>
                        <a14:backgroundMark x1="13314" y1="44202" x2="14400" y2="49414"/>
                        <a14:backgroundMark x1="12571" y1="44202" x2="13657" y2="48646"/>
                        <a14:backgroundMark x1="12971" y1="45778" x2="13314" y2="50990"/>
                        <a14:backgroundMark x1="13314" y1="46020" x2="13657" y2="49939"/>
                        <a14:backgroundMark x1="15543" y1="45253" x2="14057" y2="48646"/>
                        <a14:backgroundMark x1="66857" y1="35758" x2="69600" y2="423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192" b="24012"/>
          <a:stretch/>
        </p:blipFill>
        <p:spPr>
          <a:xfrm>
            <a:off x="1890602" y="1484423"/>
            <a:ext cx="4205398" cy="3375942"/>
          </a:xfrm>
          <a:prstGeom prst="rect">
            <a:avLst/>
          </a:prstGeom>
        </p:spPr>
      </p:pic>
      <p:pic>
        <p:nvPicPr>
          <p:cNvPr id="4" name="Grafik 3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257D006D-7E9F-AF78-7E8A-25CA5C42B2EF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0" b="96848" l="6400" r="90000">
                        <a14:foregroundMark x1="26057" y1="30141" x2="14971" y2="38465"/>
                        <a14:foregroundMark x1="14971" y1="38465" x2="14686" y2="40808"/>
                        <a14:foregroundMark x1="25314" y1="28323" x2="29829" y2="39111"/>
                        <a14:foregroundMark x1="29829" y1="39111" x2="17771" y2="47677"/>
                        <a14:foregroundMark x1="17771" y1="47677" x2="6457" y2="42384"/>
                        <a14:foregroundMark x1="6457" y1="42384" x2="14329" y2="29319"/>
                        <a14:foregroundMark x1="29476" y1="49590" x2="33429" y2="51515"/>
                        <a14:foregroundMark x1="20571" y1="45253" x2="26368" y2="48076"/>
                        <a14:foregroundMark x1="65486" y1="31960" x2="55064" y2="26912"/>
                        <a14:foregroundMark x1="55431" y1="26438" x2="70343" y2="26586"/>
                        <a14:foregroundMark x1="70343" y1="26586" x2="74171" y2="35313"/>
                        <a14:foregroundMark x1="74171" y1="35313" x2="63143" y2="41091"/>
                        <a14:foregroundMark x1="63143" y1="41091" x2="59600" y2="36646"/>
                        <a14:foregroundMark x1="57326" y1="46722" x2="54800" y2="48889"/>
                        <a14:foregroundMark x1="61771" y1="42909" x2="57584" y2="46501"/>
                        <a14:foregroundMark x1="62514" y1="31192" x2="73943" y2="31434"/>
                        <a14:foregroundMark x1="65829" y1="28323" x2="66571" y2="36404"/>
                        <a14:foregroundMark x1="68800" y1="52525" x2="68800" y2="61939"/>
                        <a14:foregroundMark x1="64743" y1="71556" x2="49657" y2="70788"/>
                        <a14:foregroundMark x1="38571" y1="76242" x2="38571" y2="89535"/>
                        <a14:foregroundMark x1="53714" y1="81455" x2="49657" y2="63232"/>
                        <a14:foregroundMark x1="44114" y1="51758" x2="44114" y2="59838"/>
                        <a14:foregroundMark x1="32343" y1="67394" x2="31943" y2="69455"/>
                        <a14:foregroundMark x1="39714" y1="81980" x2="40057" y2="90990"/>
                        <a14:foregroundMark x1="40057" y1="90990" x2="39714" y2="91354"/>
                        <a14:foregroundMark x1="51829" y1="84848" x2="53714" y2="91879"/>
                        <a14:foregroundMark x1="54800" y1="95515" x2="58857" y2="95798"/>
                        <a14:foregroundMark x1="35257" y1="96848" x2="35257" y2="96848"/>
                        <a14:foregroundMark x1="35086" y1="36040" x2="29657" y2="28323"/>
                        <a14:foregroundMark x1="29657" y1="28323" x2="17143" y2="28566"/>
                        <a14:foregroundMark x1="17143" y1="28566" x2="16114" y2="29293"/>
                        <a14:foregroundMark x1="15943" y1="28808" x2="23486" y2="27273"/>
                        <a14:foregroundMark x1="31371" y1="27717" x2="36114" y2="32606"/>
                        <a14:foregroundMark x1="34400" y1="32000" x2="34571" y2="34869"/>
                        <a14:foregroundMark x1="34743" y1="32364" x2="35257" y2="35475"/>
                        <a14:foregroundMark x1="26514" y1="27394" x2="32914" y2="29859"/>
                        <a14:foregroundMark x1="26857" y1="27596" x2="31543" y2="28929"/>
                        <a14:foregroundMark x1="27714" y1="27030" x2="32400" y2="27838"/>
                        <a14:foregroundMark x1="26171" y1="49859" x2="26171" y2="49859"/>
                        <a14:foregroundMark x1="29200" y1="50788" x2="29200" y2="50788"/>
                        <a14:foregroundMark x1="26171" y1="49737" x2="26171" y2="49737"/>
                        <a14:foregroundMark x1="26686" y1="49737" x2="27029" y2="49616"/>
                        <a14:backgroundMark x1="27200" y1="47313" x2="37886" y2="42747"/>
                        <a14:backgroundMark x1="37886" y1="42747" x2="50514" y2="40808"/>
                        <a14:backgroundMark x1="50514" y1="40808" x2="40457" y2="35071"/>
                        <a14:backgroundMark x1="40457" y1="35071" x2="38571" y2="32485"/>
                        <a14:backgroundMark x1="23143" y1="25697" x2="35429" y2="26949"/>
                        <a14:backgroundMark x1="36943" y1="32254" x2="37886" y2="35556"/>
                        <a14:backgroundMark x1="35429" y1="26949" x2="36941" y2="32246"/>
                        <a14:backgroundMark x1="37886" y1="35556" x2="33314" y2="43515"/>
                        <a14:backgroundMark x1="33314" y1="43515" x2="31943" y2="44202"/>
                        <a14:backgroundMark x1="35250" y1="32322" x2="38000" y2="34626"/>
                        <a14:backgroundMark x1="38000" y1="34626" x2="37943" y2="36404"/>
                        <a14:backgroundMark x1="36971" y1="29414" x2="37429" y2="33091"/>
                        <a14:backgroundMark x1="33637" y1="28840" x2="39714" y2="32283"/>
                        <a14:backgroundMark x1="39714" y1="32283" x2="40457" y2="34141"/>
                        <a14:backgroundMark x1="37943" y1="29859" x2="36457" y2="36404"/>
                        <a14:backgroundMark x1="55086" y1="25455" x2="53771" y2="27152"/>
                        <a14:backgroundMark x1="17723" y1="27968" x2="24800" y2="26182"/>
                        <a14:backgroundMark x1="13429" y1="29051" x2="16014" y2="28399"/>
                        <a14:backgroundMark x1="24800" y1="26182" x2="25029" y2="26182"/>
                        <a14:backgroundMark x1="25829" y1="48566" x2="29714" y2="49374"/>
                        <a14:backgroundMark x1="29886" y1="49253" x2="31257" y2="50586"/>
                        <a14:backgroundMark x1="56457" y1="44404" x2="56629" y2="46747"/>
                        <a14:backgroundMark x1="54571" y1="47475" x2="58800" y2="47475"/>
                        <a14:backgroundMark x1="56114" y1="45939" x2="58286" y2="46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784" y="0"/>
            <a:ext cx="3323583" cy="4697647"/>
          </a:xfrm>
          <a:prstGeom prst="rect">
            <a:avLst/>
          </a:prstGeom>
        </p:spPr>
      </p:pic>
      <p:pic>
        <p:nvPicPr>
          <p:cNvPr id="5" name="Grafik 4" descr="Ein Bild, das Zeichnung, Entwurf, Darstellung, Clipart enthält.&#10;&#10;KI-generierte Inhalte können fehlerhaft sein.">
            <a:extLst>
              <a:ext uri="{FF2B5EF4-FFF2-40B4-BE49-F238E27FC236}">
                <a16:creationId xmlns:a16="http://schemas.microsoft.com/office/drawing/2014/main" id="{06C8D44F-CB98-A0CF-6A6D-4F8F3267BFFA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586" b="96644" l="83019" r="94568">
                        <a14:foregroundMark x1="90738" y1="92357" x2="92453" y2="92721"/>
                        <a14:foregroundMark x1="92453" y1="92721" x2="92281" y2="94015"/>
                        <a14:foregroundMark x1="92281" y1="94015" x2="91366" y2="96280"/>
                        <a14:foregroundMark x1="91366" y1="96280" x2="90909" y2="96644"/>
                        <a14:foregroundMark x1="94568" y1="94379" x2="94282" y2="94945"/>
                        <a14:backgroundMark x1="92053" y1="91710" x2="92053" y2="91913"/>
                        <a14:backgroundMark x1="92510" y1="91387" x2="92510" y2="913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12" t="86586" r="4287" b="2652"/>
          <a:stretch/>
        </p:blipFill>
        <p:spPr>
          <a:xfrm>
            <a:off x="5802182" y="4258347"/>
            <a:ext cx="544829" cy="58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1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C0D55447-4F94-AD9B-65CC-E66BDDA2D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345421" y="318794"/>
            <a:ext cx="9726838" cy="6220411"/>
          </a:xfrm>
          <a:prstGeom prst="rect">
            <a:avLst/>
          </a:prstGeom>
        </p:spPr>
      </p:pic>
      <p:pic>
        <p:nvPicPr>
          <p:cNvPr id="5" name="Grafik 4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362BDE87-1684-9324-49B5-713B7550288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3" r="3" b="9828"/>
          <a:stretch/>
        </p:blipFill>
        <p:spPr>
          <a:xfrm flipH="1">
            <a:off x="67543" y="0"/>
            <a:ext cx="4445462" cy="3730714"/>
          </a:xfrm>
          <a:prstGeom prst="ellipse">
            <a:avLst/>
          </a:prstGeom>
          <a:effectLst>
            <a:softEdge rad="0"/>
          </a:effectLst>
        </p:spPr>
      </p:pic>
      <p:pic>
        <p:nvPicPr>
          <p:cNvPr id="4" name="Grafik 3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4C8BA0FF-124C-8A4B-31FD-AF9CA33AE23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41" r="-5" b="8908"/>
          <a:stretch/>
        </p:blipFill>
        <p:spPr>
          <a:xfrm flipH="1">
            <a:off x="-136382" y="4023888"/>
            <a:ext cx="3440586" cy="2950205"/>
          </a:xfrm>
          <a:custGeom>
            <a:avLst/>
            <a:gdLst/>
            <a:ahLst/>
            <a:cxnLst/>
            <a:rect l="l" t="t" r="r" b="b"/>
            <a:pathLst>
              <a:path w="3440586" h="2950205">
                <a:moveTo>
                  <a:pt x="1539166" y="0"/>
                </a:moveTo>
                <a:cubicBezTo>
                  <a:pt x="2589292" y="0"/>
                  <a:pt x="3440586" y="851294"/>
                  <a:pt x="3440586" y="1901419"/>
                </a:cubicBezTo>
                <a:cubicBezTo>
                  <a:pt x="3440586" y="2229583"/>
                  <a:pt x="3357452" y="2538330"/>
                  <a:pt x="3211095" y="2807749"/>
                </a:cubicBezTo>
                <a:lnTo>
                  <a:pt x="3124550" y="2950205"/>
                </a:lnTo>
                <a:lnTo>
                  <a:pt x="0" y="2950205"/>
                </a:lnTo>
                <a:lnTo>
                  <a:pt x="0" y="788141"/>
                </a:lnTo>
                <a:lnTo>
                  <a:pt x="71938" y="691940"/>
                </a:lnTo>
                <a:cubicBezTo>
                  <a:pt x="420687" y="269355"/>
                  <a:pt x="948471" y="0"/>
                  <a:pt x="1539166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" name="Grafik 2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D6491CF9-B942-51A0-9DA3-F09475F711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9"/>
          <a:stretch/>
        </p:blipFill>
        <p:spPr>
          <a:xfrm>
            <a:off x="3125968" y="2564970"/>
            <a:ext cx="3316388" cy="3278632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0B3994D8-1E06-A2B3-9FF9-CF3106D4E368}"/>
              </a:ext>
            </a:extLst>
          </p:cNvPr>
          <p:cNvSpPr txBox="1"/>
          <p:nvPr/>
        </p:nvSpPr>
        <p:spPr>
          <a:xfrm>
            <a:off x="6584548" y="2517444"/>
            <a:ext cx="5631306" cy="2345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/>
                </a:solidFill>
              </a:rPr>
              <a:t>Opening hours </a:t>
            </a:r>
            <a:br>
              <a:rPr lang="en-US" sz="3200" dirty="0">
                <a:solidFill>
                  <a:schemeClr val="tx2"/>
                </a:solidFill>
              </a:rPr>
            </a:br>
            <a:r>
              <a:rPr lang="en-US" sz="3200" dirty="0">
                <a:solidFill>
                  <a:schemeClr val="tx2"/>
                </a:solidFill>
              </a:rPr>
              <a:t>6.45-18.00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2"/>
                </a:solidFill>
              </a:rPr>
              <a:t>Registration by </a:t>
            </a:r>
            <a:br>
              <a:rPr lang="en-US" sz="3200" dirty="0">
                <a:solidFill>
                  <a:schemeClr val="tx2"/>
                </a:solidFill>
              </a:rPr>
            </a:br>
            <a:r>
              <a:rPr lang="en-US" sz="3200" dirty="0">
                <a:solidFill>
                  <a:schemeClr val="tx2"/>
                </a:solidFill>
              </a:rPr>
              <a:t>parents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77D9999-974A-EE28-5918-35F971997A5F}"/>
              </a:ext>
            </a:extLst>
          </p:cNvPr>
          <p:cNvSpPr txBox="1"/>
          <p:nvPr/>
        </p:nvSpPr>
        <p:spPr>
          <a:xfrm>
            <a:off x="792631" y="1445279"/>
            <a:ext cx="272568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 err="1"/>
              <a:t>Samstagern</a:t>
            </a:r>
            <a:endParaRPr lang="de-DE" sz="3200" b="1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609E8D3-9A2B-5E45-ED00-713218B7387A}"/>
              </a:ext>
            </a:extLst>
          </p:cNvPr>
          <p:cNvSpPr txBox="1"/>
          <p:nvPr/>
        </p:nvSpPr>
        <p:spPr>
          <a:xfrm>
            <a:off x="3872753" y="3816849"/>
            <a:ext cx="197887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/>
              <a:t>Feld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2FA574B-22DD-23EB-FBFC-C00AA0AA9F4A}"/>
              </a:ext>
            </a:extLst>
          </p:cNvPr>
          <p:cNvSpPr txBox="1"/>
          <p:nvPr/>
        </p:nvSpPr>
        <p:spPr>
          <a:xfrm>
            <a:off x="667036" y="5088337"/>
            <a:ext cx="2004445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b="1"/>
              <a:t>Dorf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D96B5B9-A03A-6AA1-55ED-3188C705E5A8}"/>
              </a:ext>
            </a:extLst>
          </p:cNvPr>
          <p:cNvSpPr txBox="1"/>
          <p:nvPr/>
        </p:nvSpPr>
        <p:spPr>
          <a:xfrm>
            <a:off x="5176490" y="538403"/>
            <a:ext cx="5232284" cy="3639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4800" b="1" dirty="0">
                <a:solidFill>
                  <a:schemeClr val="tx2"/>
                </a:solidFill>
              </a:rPr>
              <a:t>After-school care (“</a:t>
            </a:r>
            <a:r>
              <a:rPr lang="en-US" sz="4800" b="1" dirty="0" err="1">
                <a:solidFill>
                  <a:schemeClr val="tx2"/>
                </a:solidFill>
              </a:rPr>
              <a:t>Schülerhort</a:t>
            </a:r>
            <a:r>
              <a:rPr lang="en-US" sz="4800" b="1" dirty="0">
                <a:solidFill>
                  <a:schemeClr val="tx2"/>
                </a:solidFill>
              </a:rPr>
              <a:t>”)</a:t>
            </a:r>
            <a:br>
              <a:rPr lang="en-US" sz="4800" b="1" dirty="0">
                <a:solidFill>
                  <a:schemeClr val="tx2"/>
                </a:solidFill>
              </a:rPr>
            </a:br>
            <a:endParaRPr lang="en-US" sz="4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920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48AB4-C7A5-BB08-C826-89A29483E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Gras, draußen, Spielplatz, Zaun enthält.&#10;&#10;KI-generierte Inhalte können fehlerhaft sein.">
            <a:extLst>
              <a:ext uri="{FF2B5EF4-FFF2-40B4-BE49-F238E27FC236}">
                <a16:creationId xmlns:a16="http://schemas.microsoft.com/office/drawing/2014/main" id="{44EBDD34-E324-A4FC-7612-E3AD433AAE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"/>
          <a:stretch/>
        </p:blipFill>
        <p:spPr>
          <a:xfrm>
            <a:off x="-3047" y="10"/>
            <a:ext cx="9669642" cy="6857990"/>
          </a:xfrm>
          <a:prstGeom prst="rect">
            <a:avLst/>
          </a:prstGeom>
        </p:spPr>
      </p:pic>
      <p:pic>
        <p:nvPicPr>
          <p:cNvPr id="5" name="Grafik 4" descr="Ein Bild, das Zeichnung, Entwurf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61B0843F-9218-D051-0C43-D9550A9192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179" y="-137978"/>
            <a:ext cx="6387570" cy="638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20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C4AC0-0A54-4FE3-5E4E-BAED3F3B7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D646AC-78E4-A8BE-EF5C-B5BC7B48F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Questions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pediatrician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06202D1-8C48-0458-0EFC-D753136C71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/>
              <a:t>Pre</a:t>
            </a:r>
            <a:r>
              <a:rPr lang="de-DE" dirty="0"/>
              <a:t>-school </a:t>
            </a:r>
            <a:r>
              <a:rPr lang="de-DE" dirty="0" err="1"/>
              <a:t>information</a:t>
            </a:r>
            <a:endParaRPr lang="de-CH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613343A-959D-E2FF-567F-0588255970A9}"/>
              </a:ext>
            </a:extLst>
          </p:cNvPr>
          <p:cNvSpPr txBox="1">
            <a:spLocks/>
          </p:cNvSpPr>
          <p:nvPr/>
        </p:nvSpPr>
        <p:spPr>
          <a:xfrm>
            <a:off x="559902" y="2070733"/>
            <a:ext cx="10212482" cy="5857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Dr. med. Zita Knobel, </a:t>
            </a:r>
            <a:r>
              <a:rPr lang="de-DE" dirty="0" err="1"/>
              <a:t>Pediatrician</a:t>
            </a:r>
            <a:r>
              <a:rPr lang="de-DE" dirty="0"/>
              <a:t> at </a:t>
            </a:r>
            <a:r>
              <a:rPr lang="de-DE" dirty="0" err="1"/>
              <a:t>the</a:t>
            </a:r>
            <a:r>
              <a:rPr lang="de-DE" dirty="0"/>
              <a:t> Richterswil </a:t>
            </a:r>
            <a:r>
              <a:rPr lang="de-DE" dirty="0" err="1"/>
              <a:t>Pediatric</a:t>
            </a:r>
            <a:r>
              <a:rPr lang="de-DE" dirty="0"/>
              <a:t> Practice</a:t>
            </a:r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DF1CAA28-3156-40EF-54B7-B4995D6B184E}"/>
              </a:ext>
            </a:extLst>
          </p:cNvPr>
          <p:cNvGrpSpPr/>
          <p:nvPr/>
        </p:nvGrpSpPr>
        <p:grpSpPr>
          <a:xfrm>
            <a:off x="559902" y="2598522"/>
            <a:ext cx="2188370" cy="2188370"/>
            <a:chOff x="559902" y="2598522"/>
            <a:chExt cx="2188370" cy="2188370"/>
          </a:xfrm>
        </p:grpSpPr>
        <p:sp>
          <p:nvSpPr>
            <p:cNvPr id="11" name="Flussdiagramm: Verbinder 10">
              <a:extLst>
                <a:ext uri="{FF2B5EF4-FFF2-40B4-BE49-F238E27FC236}">
                  <a16:creationId xmlns:a16="http://schemas.microsoft.com/office/drawing/2014/main" id="{54D4C1B1-6619-F5D2-AB37-2705523ADC55}"/>
                </a:ext>
              </a:extLst>
            </p:cNvPr>
            <p:cNvSpPr/>
            <p:nvPr/>
          </p:nvSpPr>
          <p:spPr>
            <a:xfrm>
              <a:off x="559902" y="2598522"/>
              <a:ext cx="2188370" cy="2188370"/>
            </a:xfrm>
            <a:prstGeom prst="flowChartConnector">
              <a:avLst/>
            </a:prstGeom>
            <a:solidFill>
              <a:srgbClr val="AFB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3AD7AE8D-D132-1F4D-D69E-35339370E36B}"/>
                </a:ext>
              </a:extLst>
            </p:cNvPr>
            <p:cNvSpPr txBox="1"/>
            <p:nvPr/>
          </p:nvSpPr>
          <p:spPr>
            <a:xfrm>
              <a:off x="1101086" y="3368076"/>
              <a:ext cx="12637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latin typeface="Segoe UI" panose="020B0502040204020203" pitchFamily="34" charset="0"/>
                  <a:cs typeface="Segoe UI" panose="020B0502040204020203" pitchFamily="34" charset="0"/>
                </a:rPr>
                <a:t>3-year </a:t>
              </a:r>
              <a:r>
                <a:rPr lang="de-CH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inspection</a:t>
              </a:r>
              <a:endParaRPr lang="de-CH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655730D-B0DF-1404-D3CD-C1B5CEA5BB12}"/>
              </a:ext>
            </a:extLst>
          </p:cNvPr>
          <p:cNvGrpSpPr/>
          <p:nvPr/>
        </p:nvGrpSpPr>
        <p:grpSpPr>
          <a:xfrm>
            <a:off x="2637786" y="3882735"/>
            <a:ext cx="2188370" cy="2188370"/>
            <a:chOff x="2658665" y="3954318"/>
            <a:chExt cx="2188370" cy="2188370"/>
          </a:xfrm>
        </p:grpSpPr>
        <p:sp>
          <p:nvSpPr>
            <p:cNvPr id="14" name="Flussdiagramm: Verbinder 13">
              <a:extLst>
                <a:ext uri="{FF2B5EF4-FFF2-40B4-BE49-F238E27FC236}">
                  <a16:creationId xmlns:a16="http://schemas.microsoft.com/office/drawing/2014/main" id="{B7BEBDFF-34CE-42FD-B45E-C4F0A3B7F1BD}"/>
                </a:ext>
              </a:extLst>
            </p:cNvPr>
            <p:cNvSpPr/>
            <p:nvPr/>
          </p:nvSpPr>
          <p:spPr>
            <a:xfrm>
              <a:off x="2658665" y="3954318"/>
              <a:ext cx="2188370" cy="2188370"/>
            </a:xfrm>
            <a:prstGeom prst="flowChartConnector">
              <a:avLst/>
            </a:prstGeom>
            <a:solidFill>
              <a:srgbClr val="889BC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EFE7B8B4-EADE-DDE8-CCFA-C20756BDB2C8}"/>
                </a:ext>
              </a:extLst>
            </p:cNvPr>
            <p:cNvSpPr txBox="1"/>
            <p:nvPr/>
          </p:nvSpPr>
          <p:spPr>
            <a:xfrm>
              <a:off x="3183335" y="4725337"/>
              <a:ext cx="1460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What</a:t>
              </a:r>
              <a:r>
                <a:rPr lang="de-CH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is</a:t>
              </a:r>
              <a:r>
                <a:rPr lang="de-CH" dirty="0">
                  <a:latin typeface="Segoe UI" panose="020B0502040204020203" pitchFamily="34" charset="0"/>
                  <a:cs typeface="Segoe UI" panose="020B0502040204020203" pitchFamily="34" charset="0"/>
                </a:rPr>
                <a:t> «normal»?</a:t>
              </a:r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D1977E33-F862-8AB4-4B26-19731CFC3021}"/>
              </a:ext>
            </a:extLst>
          </p:cNvPr>
          <p:cNvGrpSpPr/>
          <p:nvPr/>
        </p:nvGrpSpPr>
        <p:grpSpPr>
          <a:xfrm>
            <a:off x="4723518" y="2597056"/>
            <a:ext cx="2188370" cy="2188370"/>
            <a:chOff x="5304630" y="2587446"/>
            <a:chExt cx="2188370" cy="2188370"/>
          </a:xfrm>
        </p:grpSpPr>
        <p:sp>
          <p:nvSpPr>
            <p:cNvPr id="15" name="Flussdiagramm: Verbinder 14">
              <a:extLst>
                <a:ext uri="{FF2B5EF4-FFF2-40B4-BE49-F238E27FC236}">
                  <a16:creationId xmlns:a16="http://schemas.microsoft.com/office/drawing/2014/main" id="{1DE808FC-D641-81CA-B6DF-EF2217974D5E}"/>
                </a:ext>
              </a:extLst>
            </p:cNvPr>
            <p:cNvSpPr/>
            <p:nvPr/>
          </p:nvSpPr>
          <p:spPr>
            <a:xfrm>
              <a:off x="5304630" y="2587446"/>
              <a:ext cx="2188370" cy="2188370"/>
            </a:xfrm>
            <a:prstGeom prst="flowChartConnector">
              <a:avLst/>
            </a:prstGeom>
            <a:solidFill>
              <a:srgbClr val="4164A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DE7E9979-8869-CF01-0561-AF907FB58BC7}"/>
                </a:ext>
              </a:extLst>
            </p:cNvPr>
            <p:cNvSpPr txBox="1"/>
            <p:nvPr/>
          </p:nvSpPr>
          <p:spPr>
            <a:xfrm>
              <a:off x="5861050" y="3349711"/>
              <a:ext cx="14605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4-year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inspection</a:t>
              </a:r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05E3A9A4-A05E-0CC6-2DA6-05E33F69D474}"/>
              </a:ext>
            </a:extLst>
          </p:cNvPr>
          <p:cNvGrpSpPr/>
          <p:nvPr/>
        </p:nvGrpSpPr>
        <p:grpSpPr>
          <a:xfrm>
            <a:off x="9040571" y="2597056"/>
            <a:ext cx="2188370" cy="2188370"/>
            <a:chOff x="10024270" y="3882736"/>
            <a:chExt cx="2188370" cy="2188370"/>
          </a:xfrm>
          <a:solidFill>
            <a:srgbClr val="061D40"/>
          </a:solidFill>
        </p:grpSpPr>
        <p:sp>
          <p:nvSpPr>
            <p:cNvPr id="17" name="Flussdiagramm: Verbinder 16">
              <a:extLst>
                <a:ext uri="{FF2B5EF4-FFF2-40B4-BE49-F238E27FC236}">
                  <a16:creationId xmlns:a16="http://schemas.microsoft.com/office/drawing/2014/main" id="{2F5D1FF2-F4E9-FC48-2C33-95712B0BAADD}"/>
                </a:ext>
              </a:extLst>
            </p:cNvPr>
            <p:cNvSpPr/>
            <p:nvPr/>
          </p:nvSpPr>
          <p:spPr>
            <a:xfrm>
              <a:off x="10024270" y="3882736"/>
              <a:ext cx="2188370" cy="2188370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A2047055-E7C2-7250-FD1F-B6159119E8A7}"/>
                </a:ext>
              </a:extLst>
            </p:cNvPr>
            <p:cNvSpPr txBox="1"/>
            <p:nvPr/>
          </p:nvSpPr>
          <p:spPr>
            <a:xfrm>
              <a:off x="10562035" y="4653755"/>
              <a:ext cx="1460500" cy="9233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How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involved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parents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?</a:t>
              </a:r>
            </a:p>
          </p:txBody>
        </p:sp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BCDD8CE0-BE91-86A2-F972-427A32AC79D9}"/>
              </a:ext>
            </a:extLst>
          </p:cNvPr>
          <p:cNvGrpSpPr/>
          <p:nvPr/>
        </p:nvGrpSpPr>
        <p:grpSpPr>
          <a:xfrm>
            <a:off x="6852201" y="3882735"/>
            <a:ext cx="2188370" cy="2188370"/>
            <a:chOff x="7493000" y="3882736"/>
            <a:chExt cx="2188370" cy="2188370"/>
          </a:xfrm>
        </p:grpSpPr>
        <p:sp>
          <p:nvSpPr>
            <p:cNvPr id="16" name="Flussdiagramm: Verbinder 15">
              <a:extLst>
                <a:ext uri="{FF2B5EF4-FFF2-40B4-BE49-F238E27FC236}">
                  <a16:creationId xmlns:a16="http://schemas.microsoft.com/office/drawing/2014/main" id="{5486ECEE-F6E9-F98A-32F5-3DA31F0DDFD9}"/>
                </a:ext>
              </a:extLst>
            </p:cNvPr>
            <p:cNvSpPr/>
            <p:nvPr/>
          </p:nvSpPr>
          <p:spPr>
            <a:xfrm>
              <a:off x="7493000" y="3882736"/>
              <a:ext cx="2188370" cy="2188370"/>
            </a:xfrm>
            <a:prstGeom prst="flowChartConnector">
              <a:avLst/>
            </a:prstGeom>
            <a:solidFill>
              <a:srgbClr val="1D3B6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EB61B926-5BFC-26AC-D8B0-80A3BD8AAE00}"/>
                </a:ext>
              </a:extLst>
            </p:cNvPr>
            <p:cNvSpPr txBox="1"/>
            <p:nvPr/>
          </p:nvSpPr>
          <p:spPr>
            <a:xfrm>
              <a:off x="7950595" y="4586837"/>
              <a:ext cx="14605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Barriers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pre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-school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enrollment</a:t>
              </a:r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Grafik 12" descr="Ein Bild, das Screenshot, Electric Blue (Farbe), Blau enthält.&#10;&#10;KI-generierte Inhalte können fehlerhaft sein.">
            <a:extLst>
              <a:ext uri="{FF2B5EF4-FFF2-40B4-BE49-F238E27FC236}">
                <a16:creationId xmlns:a16="http://schemas.microsoft.com/office/drawing/2014/main" id="{45F73B95-AEB5-8702-4A1E-F4C35C7AB0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94000" y="1138635"/>
            <a:ext cx="19812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64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F47CB-C9F1-E0BF-6188-F7B0FB7DE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Developmental</a:t>
            </a:r>
            <a:r>
              <a:rPr lang="de-CH" dirty="0"/>
              <a:t> </a:t>
            </a:r>
            <a:r>
              <a:rPr lang="de-CH" dirty="0" err="1"/>
              <a:t>stages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8A17D5-A8A8-6547-5789-4CD6D736B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err="1"/>
              <a:t>Pre</a:t>
            </a:r>
            <a:r>
              <a:rPr lang="de-CH" dirty="0"/>
              <a:t>-school </a:t>
            </a:r>
            <a:r>
              <a:rPr lang="de-CH" dirty="0" err="1"/>
              <a:t>information</a:t>
            </a:r>
            <a:endParaRPr lang="de-CH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E8019E-0096-63D1-5ED5-9768334B3D77}"/>
              </a:ext>
            </a:extLst>
          </p:cNvPr>
          <p:cNvSpPr txBox="1"/>
          <p:nvPr/>
        </p:nvSpPr>
        <p:spPr>
          <a:xfrm>
            <a:off x="4943107" y="2757142"/>
            <a:ext cx="4427233" cy="2793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Autonomy</a:t>
            </a:r>
            <a:endParaRPr lang="de-CH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Gross and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fine</a:t>
            </a: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motor</a:t>
            </a: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skills</a:t>
            </a:r>
            <a:endParaRPr lang="de-CH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Body Awareness</a:t>
            </a:r>
          </a:p>
          <a:p>
            <a:pPr>
              <a:lnSpc>
                <a:spcPct val="150000"/>
              </a:lnSpc>
            </a:pP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Language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acquisition</a:t>
            </a:r>
            <a:endParaRPr lang="de-CH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</a:t>
            </a: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-emotional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development</a:t>
            </a:r>
            <a:endParaRPr lang="de-CH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B77C967-AA94-D96D-0676-1CE86AE77982}"/>
              </a:ext>
            </a:extLst>
          </p:cNvPr>
          <p:cNvGrpSpPr/>
          <p:nvPr/>
        </p:nvGrpSpPr>
        <p:grpSpPr>
          <a:xfrm>
            <a:off x="9554547" y="-67"/>
            <a:ext cx="14276732" cy="6858000"/>
            <a:chOff x="1453415" y="1603"/>
            <a:chExt cx="14721111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77069394-0CCD-0072-1476-72F97E85D4BF}"/>
                </a:ext>
              </a:extLst>
            </p:cNvPr>
            <p:cNvSpPr/>
            <p:nvPr/>
          </p:nvSpPr>
          <p:spPr>
            <a:xfrm>
              <a:off x="1453415" y="1603"/>
              <a:ext cx="1472111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7" name="Inhaltsplatzhalter 2">
              <a:extLst>
                <a:ext uri="{FF2B5EF4-FFF2-40B4-BE49-F238E27FC236}">
                  <a16:creationId xmlns:a16="http://schemas.microsoft.com/office/drawing/2014/main" id="{078913DD-BD41-B11D-B903-E0C6B696FD81}"/>
                </a:ext>
              </a:extLst>
            </p:cNvPr>
            <p:cNvSpPr txBox="1">
              <a:spLocks/>
            </p:cNvSpPr>
            <p:nvPr/>
          </p:nvSpPr>
          <p:spPr>
            <a:xfrm>
              <a:off x="2274485" y="773932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Autonomiesteigerung</a:t>
              </a: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E0E0E9D-5BDB-912F-F96A-FE1F2EB13530}"/>
                </a:ext>
              </a:extLst>
            </p:cNvPr>
            <p:cNvSpPr txBox="1"/>
            <p:nvPr/>
          </p:nvSpPr>
          <p:spPr>
            <a:xfrm>
              <a:off x="4361619" y="1810583"/>
              <a:ext cx="5221812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Was passiert</a:t>
              </a:r>
            </a:p>
            <a:p>
              <a:pPr algn="just"/>
              <a:endParaRPr lang="de-CH" dirty="0">
                <a:solidFill>
                  <a:schemeClr val="accent1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verstehen sich mehr und mehr als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 Persönlichkeiten.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Sie bauen ihren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eigenen Willen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aus. In jüngeren Jahren ist allerdings noch kein Perspektivenwechsel möglich. </a:t>
              </a:r>
            </a:p>
            <a:p>
              <a:pPr algn="just"/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wollen immer mehr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selbst machen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und haben einen Drang nach Freiheit. Die eigenen und elterlichen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Grenzen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werden ausgetestet, was z. T. mit Trotzen einhergehen kann. Kinder erfahren neue Emotionen und Erweitern ihre Impulskontrolle. Die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Steigerung ihrer Selbstwirksamkeit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führt zu mehr Selbstvertrauen und Selbständigkeit</a:t>
              </a:r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82B5E895-94F6-6F39-9736-AF759903C7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106" r="16655"/>
            <a:stretch/>
          </p:blipFill>
          <p:spPr>
            <a:xfrm>
              <a:off x="2337051" y="2467082"/>
              <a:ext cx="2013239" cy="3519539"/>
            </a:xfrm>
            <a:prstGeom prst="rect">
              <a:avLst/>
            </a:prstGeom>
          </p:spPr>
        </p:pic>
      </p:grp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A9A8204C-0DD3-AF9E-DC0C-787E0B8632F7}"/>
              </a:ext>
            </a:extLst>
          </p:cNvPr>
          <p:cNvGrpSpPr/>
          <p:nvPr/>
        </p:nvGrpSpPr>
        <p:grpSpPr>
          <a:xfrm>
            <a:off x="10067730" y="-1536"/>
            <a:ext cx="14529251" cy="6866025"/>
            <a:chOff x="1347157" y="-6422"/>
            <a:chExt cx="14817743" cy="6866025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5971DAE-C034-BC80-4802-B13D6F08E8CA}"/>
                </a:ext>
              </a:extLst>
            </p:cNvPr>
            <p:cNvSpPr/>
            <p:nvPr/>
          </p:nvSpPr>
          <p:spPr>
            <a:xfrm>
              <a:off x="1347157" y="-6422"/>
              <a:ext cx="14817743" cy="686602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2" name="Inhaltsplatzhalter 2">
              <a:extLst>
                <a:ext uri="{FF2B5EF4-FFF2-40B4-BE49-F238E27FC236}">
                  <a16:creationId xmlns:a16="http://schemas.microsoft.com/office/drawing/2014/main" id="{C9E593ED-229A-443D-3A85-D2E0A5024F9B}"/>
                </a:ext>
              </a:extLst>
            </p:cNvPr>
            <p:cNvSpPr txBox="1">
              <a:spLocks/>
            </p:cNvSpPr>
            <p:nvPr/>
          </p:nvSpPr>
          <p:spPr>
            <a:xfrm>
              <a:off x="2142901" y="771327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Grob- und Feinmotorik</a:t>
              </a:r>
            </a:p>
          </p:txBody>
        </p:sp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29F6D629-45A6-B970-B17A-6881B73BB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56" r="7899"/>
            <a:stretch/>
          </p:blipFill>
          <p:spPr>
            <a:xfrm>
              <a:off x="2205780" y="2265238"/>
              <a:ext cx="2013239" cy="3519539"/>
            </a:xfrm>
            <a:prstGeom prst="rect">
              <a:avLst/>
            </a:prstGeom>
          </p:spPr>
        </p:pic>
      </p:grpSp>
      <p:sp>
        <p:nvSpPr>
          <p:cNvPr id="25" name="Rechteck 24">
            <a:extLst>
              <a:ext uri="{FF2B5EF4-FFF2-40B4-BE49-F238E27FC236}">
                <a16:creationId xmlns:a16="http://schemas.microsoft.com/office/drawing/2014/main" id="{C5187B37-3BE0-F2A8-5C2A-1AE286BF3815}"/>
              </a:ext>
            </a:extLst>
          </p:cNvPr>
          <p:cNvSpPr/>
          <p:nvPr/>
        </p:nvSpPr>
        <p:spPr>
          <a:xfrm>
            <a:off x="10574982" y="1603"/>
            <a:ext cx="583222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D4F6A3B-0A3B-BF65-58FF-A1CF3C9B15BD}"/>
              </a:ext>
            </a:extLst>
          </p:cNvPr>
          <p:cNvSpPr/>
          <p:nvPr/>
        </p:nvSpPr>
        <p:spPr>
          <a:xfrm>
            <a:off x="11075502" y="0"/>
            <a:ext cx="592685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BA2FB25-7BCC-E407-D439-A5EF78157BC9}"/>
              </a:ext>
            </a:extLst>
          </p:cNvPr>
          <p:cNvSpPr/>
          <p:nvPr/>
        </p:nvSpPr>
        <p:spPr>
          <a:xfrm>
            <a:off x="11605396" y="8025"/>
            <a:ext cx="59825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B22E8DC-12E0-C20B-9564-A9B4E5C7708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2" t="1019"/>
          <a:stretch/>
        </p:blipFill>
        <p:spPr>
          <a:xfrm>
            <a:off x="703851" y="2039046"/>
            <a:ext cx="2915785" cy="437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81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D6AEC-1416-178C-6601-A287DFD8D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711D0843-193C-2A9D-0B01-1D62619AD827}"/>
              </a:ext>
            </a:extLst>
          </p:cNvPr>
          <p:cNvGrpSpPr/>
          <p:nvPr/>
        </p:nvGrpSpPr>
        <p:grpSpPr>
          <a:xfrm>
            <a:off x="9595153" y="-67"/>
            <a:ext cx="14236126" cy="6858000"/>
            <a:chOff x="1453415" y="1603"/>
            <a:chExt cx="14721111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8FF396ED-75AA-4986-8149-95E63C022451}"/>
                </a:ext>
              </a:extLst>
            </p:cNvPr>
            <p:cNvSpPr/>
            <p:nvPr/>
          </p:nvSpPr>
          <p:spPr>
            <a:xfrm>
              <a:off x="1453415" y="1603"/>
              <a:ext cx="1472111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  <p:sp>
          <p:nvSpPr>
            <p:cNvPr id="42" name="Inhaltsplatzhalter 2">
              <a:extLst>
                <a:ext uri="{FF2B5EF4-FFF2-40B4-BE49-F238E27FC236}">
                  <a16:creationId xmlns:a16="http://schemas.microsoft.com/office/drawing/2014/main" id="{277095DD-1040-BC65-A4AF-EA8B04BC2936}"/>
                </a:ext>
              </a:extLst>
            </p:cNvPr>
            <p:cNvSpPr txBox="1">
              <a:spLocks/>
            </p:cNvSpPr>
            <p:nvPr/>
          </p:nvSpPr>
          <p:spPr>
            <a:xfrm>
              <a:off x="2274485" y="773932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Autonomiesteigerung</a:t>
              </a:r>
            </a:p>
          </p:txBody>
        </p:sp>
        <p:sp>
          <p:nvSpPr>
            <p:cNvPr id="43" name="Textfeld 42">
              <a:extLst>
                <a:ext uri="{FF2B5EF4-FFF2-40B4-BE49-F238E27FC236}">
                  <a16:creationId xmlns:a16="http://schemas.microsoft.com/office/drawing/2014/main" id="{53C7D4B1-4159-2E0E-4223-E259A3772428}"/>
                </a:ext>
              </a:extLst>
            </p:cNvPr>
            <p:cNvSpPr txBox="1"/>
            <p:nvPr/>
          </p:nvSpPr>
          <p:spPr>
            <a:xfrm>
              <a:off x="4361619" y="1810583"/>
              <a:ext cx="5221812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Was passiert</a:t>
              </a:r>
            </a:p>
            <a:p>
              <a:pPr algn="just"/>
              <a:endParaRPr lang="de-CH" dirty="0">
                <a:solidFill>
                  <a:schemeClr val="accent1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verstehen sich mehr und mehr als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 Persönlichkeiten.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Sie bauen ihren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eigenen Willen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aus. In jüngeren Jahren ist allerdings noch kein Perspektivenwechsel möglich. </a:t>
              </a:r>
            </a:p>
            <a:p>
              <a:pPr algn="just"/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algn="just"/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Kinder wollen immer mehr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selbst machen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und haben einen Drang nach Freiheit. Die eigenen und elterlichen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Grenzen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werden ausgetestet, was z. T. mit Trotzen einhergehen kann. Kinder erfahren neue Emotionen und Erweitern ihre Impulskontrolle. Die </a:t>
              </a:r>
              <a:r>
                <a:rPr lang="de-CH" dirty="0">
                  <a:solidFill>
                    <a:srgbClr val="FF9999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Steigerung ihrer Selbstwirksamkeit 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führt zu mehr Selbstvertrauen und Selbständigkeit</a:t>
              </a:r>
            </a:p>
          </p:txBody>
        </p:sp>
        <p:pic>
          <p:nvPicPr>
            <p:cNvPr id="44" name="Grafik 43">
              <a:extLst>
                <a:ext uri="{FF2B5EF4-FFF2-40B4-BE49-F238E27FC236}">
                  <a16:creationId xmlns:a16="http://schemas.microsoft.com/office/drawing/2014/main" id="{274FF437-ACBB-1705-D526-8AC1FE480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2106" r="16655"/>
            <a:stretch/>
          </p:blipFill>
          <p:spPr>
            <a:xfrm>
              <a:off x="2337051" y="2467082"/>
              <a:ext cx="2013239" cy="3519539"/>
            </a:xfrm>
            <a:prstGeom prst="rect">
              <a:avLst/>
            </a:prstGeom>
          </p:spPr>
        </p:pic>
      </p:grp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2ED0093D-4510-27E8-11E3-2BC2D3386B7F}"/>
              </a:ext>
            </a:extLst>
          </p:cNvPr>
          <p:cNvGrpSpPr/>
          <p:nvPr/>
        </p:nvGrpSpPr>
        <p:grpSpPr>
          <a:xfrm>
            <a:off x="10114384" y="-1737"/>
            <a:ext cx="14495052" cy="6866025"/>
            <a:chOff x="1347157" y="-6422"/>
            <a:chExt cx="14817743" cy="6866025"/>
          </a:xfrm>
        </p:grpSpPr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5F2268A3-171D-5A26-F93D-1D10B5A52D6D}"/>
                </a:ext>
              </a:extLst>
            </p:cNvPr>
            <p:cNvSpPr/>
            <p:nvPr/>
          </p:nvSpPr>
          <p:spPr>
            <a:xfrm>
              <a:off x="1347157" y="-6422"/>
              <a:ext cx="14817743" cy="686602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48" name="Inhaltsplatzhalter 2">
              <a:extLst>
                <a:ext uri="{FF2B5EF4-FFF2-40B4-BE49-F238E27FC236}">
                  <a16:creationId xmlns:a16="http://schemas.microsoft.com/office/drawing/2014/main" id="{38C57A8A-2758-FD49-0445-7887C21EA0A6}"/>
                </a:ext>
              </a:extLst>
            </p:cNvPr>
            <p:cNvSpPr txBox="1">
              <a:spLocks/>
            </p:cNvSpPr>
            <p:nvPr/>
          </p:nvSpPr>
          <p:spPr>
            <a:xfrm>
              <a:off x="2142901" y="771327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Grob- und Feinmotorik</a:t>
              </a:r>
            </a:p>
          </p:txBody>
        </p:sp>
        <p:pic>
          <p:nvPicPr>
            <p:cNvPr id="50" name="Grafik 49">
              <a:extLst>
                <a:ext uri="{FF2B5EF4-FFF2-40B4-BE49-F238E27FC236}">
                  <a16:creationId xmlns:a16="http://schemas.microsoft.com/office/drawing/2014/main" id="{73446D12-0C00-F9E5-D479-90FA69F8B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456" r="7899"/>
            <a:stretch/>
          </p:blipFill>
          <p:spPr>
            <a:xfrm>
              <a:off x="2205780" y="2265238"/>
              <a:ext cx="2013239" cy="3519539"/>
            </a:xfrm>
            <a:prstGeom prst="rect">
              <a:avLst/>
            </a:prstGeom>
          </p:spPr>
        </p:pic>
      </p:grpSp>
      <p:sp>
        <p:nvSpPr>
          <p:cNvPr id="12" name="Rechteck 11">
            <a:extLst>
              <a:ext uri="{FF2B5EF4-FFF2-40B4-BE49-F238E27FC236}">
                <a16:creationId xmlns:a16="http://schemas.microsoft.com/office/drawing/2014/main" id="{D4D65CD1-D6DF-139D-FDF7-6B12BA2E830C}"/>
              </a:ext>
            </a:extLst>
          </p:cNvPr>
          <p:cNvSpPr/>
          <p:nvPr/>
        </p:nvSpPr>
        <p:spPr>
          <a:xfrm>
            <a:off x="10650316" y="1603"/>
            <a:ext cx="5756886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1F188D6-C242-84E7-D0E0-49F5E62AB02E}"/>
              </a:ext>
            </a:extLst>
          </p:cNvPr>
          <p:cNvSpPr/>
          <p:nvPr/>
        </p:nvSpPr>
        <p:spPr>
          <a:xfrm>
            <a:off x="11146990" y="0"/>
            <a:ext cx="585536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720E6F1-0BD6-EFFE-1B8E-9F5C02C84CD1}"/>
              </a:ext>
            </a:extLst>
          </p:cNvPr>
          <p:cNvSpPr/>
          <p:nvPr/>
        </p:nvSpPr>
        <p:spPr>
          <a:xfrm>
            <a:off x="11692794" y="8025"/>
            <a:ext cx="5895102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Inhaltsplatzhalter 2">
            <a:extLst>
              <a:ext uri="{FF2B5EF4-FFF2-40B4-BE49-F238E27FC236}">
                <a16:creationId xmlns:a16="http://schemas.microsoft.com/office/drawing/2014/main" id="{1A5EA746-7DCD-C321-DE11-3F233017DAC1}"/>
              </a:ext>
            </a:extLst>
          </p:cNvPr>
          <p:cNvSpPr txBox="1">
            <a:spLocks/>
          </p:cNvSpPr>
          <p:nvPr/>
        </p:nvSpPr>
        <p:spPr>
          <a:xfrm rot="16200000">
            <a:off x="8223766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9132D0FF-2F0C-1178-A4A3-374ACB74B00B}"/>
              </a:ext>
            </a:extLst>
          </p:cNvPr>
          <p:cNvSpPr txBox="1">
            <a:spLocks/>
          </p:cNvSpPr>
          <p:nvPr/>
        </p:nvSpPr>
        <p:spPr>
          <a:xfrm rot="16200000">
            <a:off x="8178736" y="2845733"/>
            <a:ext cx="438423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344FEBB3-AAA3-250F-52D8-A75427E8C0FF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24117872-1B1B-4DC6-0C3A-B85A100134A7}"/>
              </a:ext>
            </a:extLst>
          </p:cNvPr>
          <p:cNvSpPr txBox="1">
            <a:spLocks/>
          </p:cNvSpPr>
          <p:nvPr/>
        </p:nvSpPr>
        <p:spPr>
          <a:xfrm rot="16200000">
            <a:off x="9583924" y="3214601"/>
            <a:ext cx="3662144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02ABCBB2-B2B8-C796-8897-612D3B4BA379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650D81E-5B93-A564-4763-42D6C17B46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2" t="1019"/>
          <a:stretch/>
        </p:blipFill>
        <p:spPr>
          <a:xfrm>
            <a:off x="703851" y="2037897"/>
            <a:ext cx="2915785" cy="4372269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FF619F16-9435-89BF-157A-C68F622E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903" y="1015599"/>
            <a:ext cx="10515600" cy="585739"/>
          </a:xfrm>
        </p:spPr>
        <p:txBody>
          <a:bodyPr>
            <a:normAutofit fontScale="90000"/>
          </a:bodyPr>
          <a:lstStyle/>
          <a:p>
            <a:r>
              <a:rPr lang="de-CH" dirty="0" err="1"/>
              <a:t>Developmental</a:t>
            </a:r>
            <a:r>
              <a:rPr lang="de-CH" dirty="0"/>
              <a:t> </a:t>
            </a:r>
            <a:r>
              <a:rPr lang="de-CH" dirty="0" err="1"/>
              <a:t>stages</a:t>
            </a:r>
            <a:endParaRPr lang="de-CH" dirty="0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21714408-B502-C0C3-724F-157A4FF866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9903" y="643730"/>
            <a:ext cx="10515600" cy="299714"/>
          </a:xfrm>
        </p:spPr>
        <p:txBody>
          <a:bodyPr>
            <a:normAutofit fontScale="92500" lnSpcReduction="10000"/>
          </a:bodyPr>
          <a:lstStyle/>
          <a:p>
            <a:r>
              <a:rPr lang="de-CH" dirty="0" err="1"/>
              <a:t>Pre</a:t>
            </a:r>
            <a:r>
              <a:rPr lang="de-CH" dirty="0"/>
              <a:t>-school </a:t>
            </a:r>
            <a:r>
              <a:rPr lang="de-CH" dirty="0" err="1"/>
              <a:t>information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81079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2E440A54-E7B5-CAFC-9D2B-94CCAB51212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DB059F80-1CC8-627F-AE93-C77B35EDEC5B}"/>
              </a:ext>
            </a:extLst>
          </p:cNvPr>
          <p:cNvSpPr/>
          <p:nvPr/>
        </p:nvSpPr>
        <p:spPr>
          <a:xfrm>
            <a:off x="559195" y="-8861"/>
            <a:ext cx="15642682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79D90D81-AB2F-FD6B-B711-BF308B72DACD}"/>
              </a:ext>
            </a:extLst>
          </p:cNvPr>
          <p:cNvSpPr txBox="1">
            <a:spLocks/>
          </p:cNvSpPr>
          <p:nvPr/>
        </p:nvSpPr>
        <p:spPr>
          <a:xfrm>
            <a:off x="1476814" y="773932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 err="1">
                <a:solidFill>
                  <a:schemeClr val="bg1"/>
                </a:solidFill>
              </a:rPr>
              <a:t>Autonomy</a:t>
            </a:r>
            <a:endParaRPr lang="de-CH" sz="3600" b="1" dirty="0">
              <a:solidFill>
                <a:schemeClr val="bg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D23FCD6-DA06-9182-7938-C783119219FF}"/>
              </a:ext>
            </a:extLst>
          </p:cNvPr>
          <p:cNvSpPr txBox="1"/>
          <p:nvPr/>
        </p:nvSpPr>
        <p:spPr>
          <a:xfrm>
            <a:off x="3885832" y="2477638"/>
            <a:ext cx="58577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happening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Development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one’s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own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personality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stronger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sense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independence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desire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freedom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Testing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one’s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own and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parents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’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boundaries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(e.g.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through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defiance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Increased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self-efficacy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182991C0-D5B0-7645-17EF-65E9B28A24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06" r="16655"/>
          <a:stretch/>
        </p:blipFill>
        <p:spPr>
          <a:xfrm>
            <a:off x="1601712" y="2010531"/>
            <a:ext cx="2013239" cy="3519539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BD8D1111-E524-8088-26E5-2758A3F77A59}"/>
              </a:ext>
            </a:extLst>
          </p:cNvPr>
          <p:cNvSpPr/>
          <p:nvPr/>
        </p:nvSpPr>
        <p:spPr>
          <a:xfrm>
            <a:off x="10120643" y="8861"/>
            <a:ext cx="13959606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1A4ABC71-5064-6CB0-2F3C-2767946EE883}"/>
              </a:ext>
            </a:extLst>
          </p:cNvPr>
          <p:cNvSpPr/>
          <p:nvPr/>
        </p:nvSpPr>
        <p:spPr>
          <a:xfrm>
            <a:off x="10614470" y="1603"/>
            <a:ext cx="579273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B4E8230A-B1D2-3BD2-7AA8-B774290C02F4}"/>
              </a:ext>
            </a:extLst>
          </p:cNvPr>
          <p:cNvSpPr/>
          <p:nvPr/>
        </p:nvSpPr>
        <p:spPr>
          <a:xfrm>
            <a:off x="11139611" y="0"/>
            <a:ext cx="586274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50A26961-1DBA-365D-16B9-865DE8C5C918}"/>
              </a:ext>
            </a:extLst>
          </p:cNvPr>
          <p:cNvSpPr/>
          <p:nvPr/>
        </p:nvSpPr>
        <p:spPr>
          <a:xfrm>
            <a:off x="11660156" y="8025"/>
            <a:ext cx="592774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A267D43-CC54-019F-8ED3-FC00FCF2C16A}"/>
              </a:ext>
            </a:extLst>
          </p:cNvPr>
          <p:cNvSpPr txBox="1">
            <a:spLocks/>
          </p:cNvSpPr>
          <p:nvPr/>
        </p:nvSpPr>
        <p:spPr>
          <a:xfrm rot="16200000">
            <a:off x="-1360124" y="3254106"/>
            <a:ext cx="3409955" cy="556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Developmental</a:t>
            </a: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stages</a:t>
            </a:r>
            <a:endParaRPr lang="de-CH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50E576E-568F-F8EA-C5ED-EEF07E665B57}"/>
              </a:ext>
            </a:extLst>
          </p:cNvPr>
          <p:cNvSpPr txBox="1">
            <a:spLocks/>
          </p:cNvSpPr>
          <p:nvPr/>
        </p:nvSpPr>
        <p:spPr>
          <a:xfrm rot="16200000">
            <a:off x="8258579" y="2925575"/>
            <a:ext cx="4224550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8C68F57-3D81-91BF-7942-84493272EEB6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C5E9514D-1E37-0C18-DC60-54BF1EA98F0D}"/>
              </a:ext>
            </a:extLst>
          </p:cNvPr>
          <p:cNvSpPr txBox="1">
            <a:spLocks/>
          </p:cNvSpPr>
          <p:nvPr/>
        </p:nvSpPr>
        <p:spPr>
          <a:xfrm rot="16200000">
            <a:off x="9607157" y="3237835"/>
            <a:ext cx="361567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D34B20CC-6F0F-4CEF-376E-4D09408F8F15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389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1401B-645C-C3C9-772D-37AF5B511F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00" y="1041399"/>
            <a:ext cx="5964195" cy="2387600"/>
          </a:xfrm>
        </p:spPr>
        <p:txBody>
          <a:bodyPr>
            <a:normAutofit fontScale="90000"/>
          </a:bodyPr>
          <a:lstStyle/>
          <a:p>
            <a:pPr algn="l"/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</a:t>
            </a:r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-school </a:t>
            </a:r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information</a:t>
            </a:r>
            <a:b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27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b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de-CH" sz="3100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Discovering</a:t>
            </a: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100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100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world</a:t>
            </a: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100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3100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young</a:t>
            </a:r>
            <a:r>
              <a:rPr lang="de-CH" sz="3100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Children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6990216-5861-3E6B-A501-8587AE4DEB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100" y="3724871"/>
            <a:ext cx="7721579" cy="2091730"/>
          </a:xfrm>
        </p:spPr>
        <p:txBody>
          <a:bodyPr>
            <a:noAutofit/>
          </a:bodyPr>
          <a:lstStyle/>
          <a:p>
            <a:pPr algn="l"/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Welcome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Melanie Züger, Council Member «Gesellschaft»</a:t>
            </a:r>
          </a:p>
          <a:p>
            <a:pPr algn="l"/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l"/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Evelyne Bucher,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Director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«Gesellschaft»</a:t>
            </a:r>
          </a:p>
          <a:p>
            <a:pPr algn="l"/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Kim Weber, «Integrationsbeauftragte»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B1460AA-8115-4AE0-141F-740050AB2351}"/>
              </a:ext>
            </a:extLst>
          </p:cNvPr>
          <p:cNvSpPr/>
          <p:nvPr/>
        </p:nvSpPr>
        <p:spPr>
          <a:xfrm>
            <a:off x="4668252" y="707413"/>
            <a:ext cx="6889433" cy="5457567"/>
          </a:xfrm>
          <a:prstGeom prst="rect">
            <a:avLst/>
          </a:prstGeom>
          <a:noFill/>
          <a:ln>
            <a:noFill/>
          </a:ln>
          <a:effectLst>
            <a:outerShdw blurRad="38100" dist="50800" dir="12000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07886AE-C0F5-1898-2FD2-C38C987AE5CF}"/>
              </a:ext>
            </a:extLst>
          </p:cNvPr>
          <p:cNvSpPr txBox="1"/>
          <p:nvPr/>
        </p:nvSpPr>
        <p:spPr>
          <a:xfrm>
            <a:off x="810100" y="5676871"/>
            <a:ext cx="5420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solidFill>
                  <a:schemeClr val="bg1"/>
                </a:solidFill>
              </a:rPr>
              <a:t>Evelyne Bucher		Kim Weber</a:t>
            </a:r>
          </a:p>
          <a:p>
            <a:r>
              <a:rPr lang="de-CH" sz="1400" dirty="0">
                <a:solidFill>
                  <a:schemeClr val="bg1"/>
                </a:solidFill>
              </a:rPr>
              <a:t>Leiterin Gesellschaft		Integrationsbeauftragte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9E8D626-675E-9483-6D57-449777287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t="8845" r="41459" b="68692"/>
          <a:stretch/>
        </p:blipFill>
        <p:spPr bwMode="auto">
          <a:xfrm>
            <a:off x="7377580" y="2289585"/>
            <a:ext cx="4180105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213D9D4-D94B-0DC8-FCA9-5614A14155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234" y="-1064116"/>
            <a:ext cx="7212624" cy="102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9871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5E16B-1C2B-253B-8ECA-5FCE59A14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0648B9A1-9909-1795-02DA-66B0682C93A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F4980BB-CB9F-700E-F245-5D277A4B5499}"/>
              </a:ext>
            </a:extLst>
          </p:cNvPr>
          <p:cNvSpPr/>
          <p:nvPr/>
        </p:nvSpPr>
        <p:spPr>
          <a:xfrm>
            <a:off x="522515" y="1603"/>
            <a:ext cx="15652012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" name="Titel 1">
            <a:extLst>
              <a:ext uri="{FF2B5EF4-FFF2-40B4-BE49-F238E27FC236}">
                <a16:creationId xmlns:a16="http://schemas.microsoft.com/office/drawing/2014/main" id="{357D6FC3-BEBA-BA96-630C-0E591A491A7C}"/>
              </a:ext>
            </a:extLst>
          </p:cNvPr>
          <p:cNvSpPr txBox="1">
            <a:spLocks/>
          </p:cNvSpPr>
          <p:nvPr/>
        </p:nvSpPr>
        <p:spPr>
          <a:xfrm rot="16200000">
            <a:off x="-1360124" y="3254106"/>
            <a:ext cx="3409955" cy="55635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Developmental</a:t>
            </a:r>
            <a:r>
              <a:rPr lang="de-CH" sz="24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stages</a:t>
            </a:r>
            <a:endParaRPr lang="de-CH" sz="24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4C1A50ED-8427-BFCF-3DE4-95222EABD4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06" r="16655"/>
          <a:stretch/>
        </p:blipFill>
        <p:spPr>
          <a:xfrm>
            <a:off x="1601712" y="2022735"/>
            <a:ext cx="2013239" cy="351953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676137EE-5921-FF2A-0EAD-68DDB05943FE}"/>
              </a:ext>
            </a:extLst>
          </p:cNvPr>
          <p:cNvSpPr txBox="1"/>
          <p:nvPr/>
        </p:nvSpPr>
        <p:spPr>
          <a:xfrm>
            <a:off x="3845634" y="2256670"/>
            <a:ext cx="6077865" cy="341632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Ideas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exploring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Autonomy</a:t>
            </a:r>
            <a:endParaRPr lang="de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Give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children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time</a:t>
            </a:r>
          </a:p>
          <a:p>
            <a:pPr marL="285750" indent="-28575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Don’t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offer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right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away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them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experience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success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Children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don’t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always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entertained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Don’t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take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defiance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personally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Offer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both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trust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and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guidance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Car</a:t>
            </a:r>
          </a:p>
          <a:p>
            <a:endParaRPr lang="de-CH" dirty="0"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Tx/>
              <a:buChar char="-"/>
            </a:pPr>
            <a:endParaRPr lang="de-CH" dirty="0">
              <a:solidFill>
                <a:schemeClr val="bg1"/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44D9ADF9-5EAB-2000-6597-84EE4AABAD0E}"/>
              </a:ext>
            </a:extLst>
          </p:cNvPr>
          <p:cNvSpPr/>
          <p:nvPr/>
        </p:nvSpPr>
        <p:spPr>
          <a:xfrm>
            <a:off x="10038354" y="-16050"/>
            <a:ext cx="7510834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8AF5E518-C84F-DED1-672F-06E64851D117}"/>
              </a:ext>
            </a:extLst>
          </p:cNvPr>
          <p:cNvSpPr/>
          <p:nvPr/>
        </p:nvSpPr>
        <p:spPr>
          <a:xfrm>
            <a:off x="10604592" y="1603"/>
            <a:ext cx="580261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4898637F-E10D-8EEE-9C90-0DC376699551}"/>
              </a:ext>
            </a:extLst>
          </p:cNvPr>
          <p:cNvSpPr/>
          <p:nvPr/>
        </p:nvSpPr>
        <p:spPr>
          <a:xfrm>
            <a:off x="11139610" y="0"/>
            <a:ext cx="586274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F14E10A-5F6B-3458-7D1F-7611F1C7EF6F}"/>
              </a:ext>
            </a:extLst>
          </p:cNvPr>
          <p:cNvSpPr/>
          <p:nvPr/>
        </p:nvSpPr>
        <p:spPr>
          <a:xfrm>
            <a:off x="11669484" y="8025"/>
            <a:ext cx="591841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C70DBDF3-4155-14D8-814E-6564100247A1}"/>
              </a:ext>
            </a:extLst>
          </p:cNvPr>
          <p:cNvSpPr txBox="1">
            <a:spLocks/>
          </p:cNvSpPr>
          <p:nvPr/>
        </p:nvSpPr>
        <p:spPr>
          <a:xfrm>
            <a:off x="1476814" y="773932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 err="1">
                <a:solidFill>
                  <a:schemeClr val="bg1"/>
                </a:solidFill>
              </a:rPr>
              <a:t>Autonomy</a:t>
            </a:r>
            <a:endParaRPr lang="de-CH" sz="3600" b="1" dirty="0">
              <a:solidFill>
                <a:schemeClr val="bg1"/>
              </a:solidFill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3DBC35D3-FE1A-9951-4EEE-0AA1D29779AD}"/>
              </a:ext>
            </a:extLst>
          </p:cNvPr>
          <p:cNvSpPr txBox="1">
            <a:spLocks/>
          </p:cNvSpPr>
          <p:nvPr/>
        </p:nvSpPr>
        <p:spPr>
          <a:xfrm rot="16200000">
            <a:off x="8258579" y="2925575"/>
            <a:ext cx="4224550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9B02E5A5-A63F-E52D-A9DE-C7C52D7C488E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21F6316D-47DE-57DF-D426-C73E4742E572}"/>
              </a:ext>
            </a:extLst>
          </p:cNvPr>
          <p:cNvSpPr txBox="1">
            <a:spLocks/>
          </p:cNvSpPr>
          <p:nvPr/>
        </p:nvSpPr>
        <p:spPr>
          <a:xfrm rot="16200000">
            <a:off x="9607157" y="3237835"/>
            <a:ext cx="361567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61B4DE7E-3EDB-34F9-1362-B1D2378E1F5C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697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B0644-F0D0-C3E0-556C-AF7F59872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1E58CC13-0119-5BF2-18D0-6082506F5249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56DD288-356E-0C6F-0B73-EF8D7AFCACC7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E7C65AAA-826A-9256-DB47-8178020C80A4}"/>
              </a:ext>
            </a:extLst>
          </p:cNvPr>
          <p:cNvGrpSpPr/>
          <p:nvPr/>
        </p:nvGrpSpPr>
        <p:grpSpPr>
          <a:xfrm>
            <a:off x="538075" y="-6422"/>
            <a:ext cx="15626826" cy="6866025"/>
            <a:chOff x="1347157" y="-6422"/>
            <a:chExt cx="14817743" cy="6866025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B9EB7176-42E7-DF07-5657-D8DFF1C48505}"/>
                </a:ext>
              </a:extLst>
            </p:cNvPr>
            <p:cNvSpPr/>
            <p:nvPr/>
          </p:nvSpPr>
          <p:spPr>
            <a:xfrm>
              <a:off x="1347157" y="-6422"/>
              <a:ext cx="14817743" cy="686602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sp>
          <p:nvSpPr>
            <p:cNvPr id="17" name="Inhaltsplatzhalter 2">
              <a:extLst>
                <a:ext uri="{FF2B5EF4-FFF2-40B4-BE49-F238E27FC236}">
                  <a16:creationId xmlns:a16="http://schemas.microsoft.com/office/drawing/2014/main" id="{8FE574FA-72D0-FF5F-F7DD-F1814D1F75D9}"/>
                </a:ext>
              </a:extLst>
            </p:cNvPr>
            <p:cNvSpPr txBox="1">
              <a:spLocks/>
            </p:cNvSpPr>
            <p:nvPr/>
          </p:nvSpPr>
          <p:spPr>
            <a:xfrm>
              <a:off x="2249070" y="771327"/>
              <a:ext cx="8573028" cy="58573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lang="de-CH" sz="2000" b="0" i="0" kern="1200" smtClean="0">
                  <a:solidFill>
                    <a:srgbClr val="5F696E"/>
                  </a:solidFill>
                  <a:effectLst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de-CH" sz="3600" b="1" dirty="0">
                  <a:solidFill>
                    <a:schemeClr val="bg1"/>
                  </a:solidFill>
                </a:rPr>
                <a:t>Gross and </a:t>
              </a:r>
              <a:r>
                <a:rPr lang="de-CH" sz="3600" b="1" dirty="0" err="1">
                  <a:solidFill>
                    <a:schemeClr val="bg1"/>
                  </a:solidFill>
                </a:rPr>
                <a:t>fine</a:t>
              </a:r>
              <a:r>
                <a:rPr lang="de-CH" sz="3600" b="1" dirty="0">
                  <a:solidFill>
                    <a:schemeClr val="bg1"/>
                  </a:solidFill>
                </a:rPr>
                <a:t> </a:t>
              </a:r>
              <a:r>
                <a:rPr lang="de-CH" sz="3600" b="1" dirty="0" err="1">
                  <a:solidFill>
                    <a:schemeClr val="bg1"/>
                  </a:solidFill>
                </a:rPr>
                <a:t>motor</a:t>
              </a:r>
              <a:r>
                <a:rPr lang="de-CH" sz="3600" b="1" dirty="0">
                  <a:solidFill>
                    <a:schemeClr val="bg1"/>
                  </a:solidFill>
                </a:rPr>
                <a:t> </a:t>
              </a:r>
              <a:r>
                <a:rPr lang="de-CH" sz="3600" b="1" dirty="0" err="1">
                  <a:solidFill>
                    <a:schemeClr val="bg1"/>
                  </a:solidFill>
                </a:rPr>
                <a:t>skills</a:t>
              </a:r>
              <a:endParaRPr lang="de-CH" sz="36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feld 22">
              <a:extLst>
                <a:ext uri="{FF2B5EF4-FFF2-40B4-BE49-F238E27FC236}">
                  <a16:creationId xmlns:a16="http://schemas.microsoft.com/office/drawing/2014/main" id="{28E95203-9543-8A1C-4CB3-32496C39C171}"/>
                </a:ext>
              </a:extLst>
            </p:cNvPr>
            <p:cNvSpPr txBox="1"/>
            <p:nvPr/>
          </p:nvSpPr>
          <p:spPr>
            <a:xfrm>
              <a:off x="4478135" y="1834512"/>
              <a:ext cx="5741156" cy="3531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What</a:t>
              </a:r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is</a:t>
              </a:r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happening</a:t>
              </a:r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?</a:t>
              </a:r>
            </a:p>
            <a:p>
              <a:pPr algn="just"/>
              <a:endPara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Fine </a:t>
              </a:r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motor</a:t>
              </a:r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skills</a:t>
              </a:r>
              <a:endPara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Developing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the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ability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to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work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with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one’s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hands</a:t>
              </a:r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Drawing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becomes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increasingly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precise</a:t>
              </a:r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indent="-285750">
                <a:buFontTx/>
                <a:buChar char="-"/>
              </a:pP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Refinement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of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movements</a:t>
              </a:r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endParaRPr lang="de-CH" sz="18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Gross </a:t>
              </a:r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motor</a:t>
              </a:r>
              <a:r>
                <a:rPr lang="de-CH" b="1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b="1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skills</a:t>
              </a:r>
              <a:endPara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285750" indent="-285750">
                <a:spcAft>
                  <a:spcPts val="863"/>
                </a:spcAft>
                <a:buFontTx/>
                <a:buChar char="-"/>
              </a:pP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Climbing, hopping,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climbing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stairs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balancing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riding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a bike,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playing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with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balls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walking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backward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swimming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etc.</a:t>
              </a:r>
            </a:p>
            <a:p>
              <a:pPr marL="285750" indent="-285750">
                <a:spcAft>
                  <a:spcPts val="863"/>
                </a:spcAft>
                <a:buFontTx/>
                <a:buChar char="-"/>
              </a:pP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Improving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physical</a:t>
              </a:r>
              <a:r>
                <a:rPr lang="de-CH" dirty="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de-CH" dirty="0" err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coordination</a:t>
              </a:r>
              <a:endPara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Rechteck 28">
            <a:extLst>
              <a:ext uri="{FF2B5EF4-FFF2-40B4-BE49-F238E27FC236}">
                <a16:creationId xmlns:a16="http://schemas.microsoft.com/office/drawing/2014/main" id="{5DF8AFB5-8D94-05D1-1285-25F5DA28D8B8}"/>
              </a:ext>
            </a:extLst>
          </p:cNvPr>
          <p:cNvSpPr/>
          <p:nvPr/>
        </p:nvSpPr>
        <p:spPr>
          <a:xfrm>
            <a:off x="10628764" y="1603"/>
            <a:ext cx="577843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12927EAA-F499-754E-492B-24A2A52D88AA}"/>
              </a:ext>
            </a:extLst>
          </p:cNvPr>
          <p:cNvSpPr/>
          <p:nvPr/>
        </p:nvSpPr>
        <p:spPr>
          <a:xfrm>
            <a:off x="11141344" y="0"/>
            <a:ext cx="5861016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713FA0CB-C3D3-3D1B-000B-9596A7694FA6}"/>
              </a:ext>
            </a:extLst>
          </p:cNvPr>
          <p:cNvSpPr/>
          <p:nvPr/>
        </p:nvSpPr>
        <p:spPr>
          <a:xfrm>
            <a:off x="11653924" y="8025"/>
            <a:ext cx="593397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E1F498E-9F51-5B7A-D10A-59DB6B38A194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60724EC-6A80-629B-F657-DD5E9F52CB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56" r="7899"/>
          <a:stretch/>
        </p:blipFill>
        <p:spPr>
          <a:xfrm>
            <a:off x="1607400" y="2025012"/>
            <a:ext cx="2013308" cy="3517262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303A46D8-E1EF-11B7-72E3-B78C3B94E26F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990ED779-00E7-DDD9-71B7-15038952C7BB}"/>
              </a:ext>
            </a:extLst>
          </p:cNvPr>
          <p:cNvSpPr txBox="1">
            <a:spLocks/>
          </p:cNvSpPr>
          <p:nvPr/>
        </p:nvSpPr>
        <p:spPr>
          <a:xfrm rot="16200000">
            <a:off x="9607157" y="3237835"/>
            <a:ext cx="361567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8A5AC234-9123-AA42-5AE6-C9369A4665B2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043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345E-BC07-6CA1-85BE-23468A258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F1E2DB6-20DB-8660-9F38-F670CBB9F9C8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96974C12-C3BD-3CBC-C54F-26D33A949977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ED7A4D3-2BBB-B793-CDA6-91F8851A618D}"/>
              </a:ext>
            </a:extLst>
          </p:cNvPr>
          <p:cNvSpPr/>
          <p:nvPr/>
        </p:nvSpPr>
        <p:spPr>
          <a:xfrm>
            <a:off x="517793" y="-6422"/>
            <a:ext cx="15626826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1C10319-E772-8EB5-F389-6256F4C14B7D}"/>
              </a:ext>
            </a:extLst>
          </p:cNvPr>
          <p:cNvSpPr txBox="1"/>
          <p:nvPr/>
        </p:nvSpPr>
        <p:spPr>
          <a:xfrm>
            <a:off x="3828962" y="1841624"/>
            <a:ext cx="60771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Ideas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exploring</a:t>
            </a:r>
            <a:r>
              <a:rPr lang="de-CH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Motor </a:t>
            </a:r>
            <a:r>
              <a:rPr lang="de-CH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skills</a:t>
            </a:r>
            <a:endParaRPr lang="de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/>
            <a:endParaRPr lang="de-CH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Crafting</a:t>
            </a:r>
          </a:p>
          <a:p>
            <a:pPr marL="266700" indent="-26670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Let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them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out (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cooking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baking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unloading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dishwasher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getting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dressed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tying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untying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buttons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266700" indent="-266700">
              <a:buFontTx/>
              <a:buChar char="-"/>
            </a:pP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Provide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toys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multiple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uses</a:t>
            </a:r>
            <a:endParaRPr lang="de-CH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 outside (in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any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weather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and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explore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nature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playgrounds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and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pool</a:t>
            </a:r>
          </a:p>
          <a:p>
            <a:pPr marL="266700" indent="-266700">
              <a:buFontTx/>
              <a:buChar char="-"/>
            </a:pP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goal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not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result</a:t>
            </a:r>
            <a:r>
              <a:rPr lang="de-CH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  <a:p>
            <a:endParaRPr lang="de-CH" sz="1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0482399D-5D12-41AD-FD2C-D7C6AE153EC5}"/>
              </a:ext>
            </a:extLst>
          </p:cNvPr>
          <p:cNvSpPr txBox="1">
            <a:spLocks/>
          </p:cNvSpPr>
          <p:nvPr/>
        </p:nvSpPr>
        <p:spPr>
          <a:xfrm>
            <a:off x="1489792" y="771620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bg1"/>
                </a:solidFill>
              </a:rPr>
              <a:t>Gross and </a:t>
            </a:r>
            <a:r>
              <a:rPr lang="de-CH" sz="3600" b="1" dirty="0" err="1">
                <a:solidFill>
                  <a:schemeClr val="bg1"/>
                </a:solidFill>
              </a:rPr>
              <a:t>fine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 err="1">
                <a:solidFill>
                  <a:schemeClr val="bg1"/>
                </a:solidFill>
              </a:rPr>
              <a:t>motor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 err="1">
                <a:solidFill>
                  <a:schemeClr val="bg1"/>
                </a:solidFill>
              </a:rPr>
              <a:t>skills</a:t>
            </a:r>
            <a:endParaRPr lang="de-CH" sz="3600" b="1" dirty="0">
              <a:solidFill>
                <a:schemeClr val="bg1"/>
              </a:solidFill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DE2FA3FD-97D6-B618-3DC4-B41D394EC057}"/>
              </a:ext>
            </a:extLst>
          </p:cNvPr>
          <p:cNvSpPr/>
          <p:nvPr/>
        </p:nvSpPr>
        <p:spPr>
          <a:xfrm>
            <a:off x="10627576" y="1603"/>
            <a:ext cx="5779625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31D18111-CCA5-6ED4-714E-04866073FD4B}"/>
              </a:ext>
            </a:extLst>
          </p:cNvPr>
          <p:cNvSpPr/>
          <p:nvPr/>
        </p:nvSpPr>
        <p:spPr>
          <a:xfrm>
            <a:off x="11150442" y="0"/>
            <a:ext cx="5851918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B8FE8145-01FF-C8CF-9107-C0B9F854FEAB}"/>
              </a:ext>
            </a:extLst>
          </p:cNvPr>
          <p:cNvSpPr/>
          <p:nvPr/>
        </p:nvSpPr>
        <p:spPr>
          <a:xfrm>
            <a:off x="11676536" y="8025"/>
            <a:ext cx="591136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AB6CB53B-C64F-7E24-37FC-64DBD1E28C84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78393AB-56B5-725E-70B3-AF0B083E1A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56" r="7899"/>
          <a:stretch/>
        </p:blipFill>
        <p:spPr>
          <a:xfrm>
            <a:off x="1607400" y="2025012"/>
            <a:ext cx="2013308" cy="3517262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ED5A6B6-6711-E897-11F8-CAC7E801783D}"/>
              </a:ext>
            </a:extLst>
          </p:cNvPr>
          <p:cNvSpPr txBox="1">
            <a:spLocks/>
          </p:cNvSpPr>
          <p:nvPr/>
        </p:nvSpPr>
        <p:spPr>
          <a:xfrm rot="16200000">
            <a:off x="8969038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4716C4F6-650C-6C81-BA2B-09085CB9C700}"/>
              </a:ext>
            </a:extLst>
          </p:cNvPr>
          <p:cNvSpPr txBox="1">
            <a:spLocks/>
          </p:cNvSpPr>
          <p:nvPr/>
        </p:nvSpPr>
        <p:spPr>
          <a:xfrm rot="16200000">
            <a:off x="9607157" y="3237835"/>
            <a:ext cx="361567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006C0084-31F1-27AC-10AA-0571D90530A0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075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8A74E-E5B7-0974-605C-E79DE5BD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D982375C-4BDD-9E97-6C19-A7140C38DFC4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4D205F06-A9F9-006F-41B3-7E4202252A7D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E7F0995-6A03-194B-7D4D-2739DF14DE62}"/>
              </a:ext>
            </a:extLst>
          </p:cNvPr>
          <p:cNvSpPr/>
          <p:nvPr/>
        </p:nvSpPr>
        <p:spPr>
          <a:xfrm>
            <a:off x="531845" y="-6422"/>
            <a:ext cx="15633055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7E71047-041D-DD80-3F5C-2D111C89DC1D}"/>
              </a:ext>
            </a:extLst>
          </p:cNvPr>
          <p:cNvSpPr/>
          <p:nvPr/>
        </p:nvSpPr>
        <p:spPr>
          <a:xfrm>
            <a:off x="1054359" y="1603"/>
            <a:ext cx="11542243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Inhaltsplatzhalter 2">
            <a:extLst>
              <a:ext uri="{FF2B5EF4-FFF2-40B4-BE49-F238E27FC236}">
                <a16:creationId xmlns:a16="http://schemas.microsoft.com/office/drawing/2014/main" id="{4E4E2B98-1BD8-6EE8-4ABF-3A62FB1D8E04}"/>
              </a:ext>
            </a:extLst>
          </p:cNvPr>
          <p:cNvSpPr txBox="1">
            <a:spLocks/>
          </p:cNvSpPr>
          <p:nvPr/>
        </p:nvSpPr>
        <p:spPr>
          <a:xfrm>
            <a:off x="2023151" y="789770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A336CD2-2CDA-8662-045C-ABA67A0C7659}"/>
              </a:ext>
            </a:extLst>
          </p:cNvPr>
          <p:cNvSpPr txBox="1"/>
          <p:nvPr/>
        </p:nvSpPr>
        <p:spPr>
          <a:xfrm>
            <a:off x="4395721" y="2579525"/>
            <a:ext cx="618411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What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happening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</a:p>
          <a:p>
            <a:pPr algn="just"/>
            <a:endParaRPr lang="de-CH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Rapid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growth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from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0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6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years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Changes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body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proportions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Recognizing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biological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needs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Distinguishing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girls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boys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some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C8C6F588-F22D-DCB1-04EF-1A1E160F33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5" r="4053"/>
          <a:stretch/>
        </p:blipFill>
        <p:spPr>
          <a:xfrm>
            <a:off x="2147772" y="2023139"/>
            <a:ext cx="1996129" cy="3519539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4970EACF-3B78-FF85-25D1-4C7745996675}"/>
              </a:ext>
            </a:extLst>
          </p:cNvPr>
          <p:cNvSpPr/>
          <p:nvPr/>
        </p:nvSpPr>
        <p:spPr>
          <a:xfrm>
            <a:off x="10570314" y="1603"/>
            <a:ext cx="5836888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897A29C9-FDE1-DF3E-E1D5-F4D8DC99FC57}"/>
              </a:ext>
            </a:extLst>
          </p:cNvPr>
          <p:cNvSpPr/>
          <p:nvPr/>
        </p:nvSpPr>
        <p:spPr>
          <a:xfrm>
            <a:off x="11137640" y="0"/>
            <a:ext cx="5864719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785F7030-5D1F-EC07-6AA3-A01EA60421D8}"/>
              </a:ext>
            </a:extLst>
          </p:cNvPr>
          <p:cNvSpPr/>
          <p:nvPr/>
        </p:nvSpPr>
        <p:spPr>
          <a:xfrm>
            <a:off x="11660154" y="8025"/>
            <a:ext cx="5927741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1236B2FE-D4BB-B4E9-663A-B0E1907CFAC7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3F7026CE-F417-B8AC-2AE2-FCAA47B2867C}"/>
              </a:ext>
            </a:extLst>
          </p:cNvPr>
          <p:cNvSpPr txBox="1">
            <a:spLocks/>
          </p:cNvSpPr>
          <p:nvPr/>
        </p:nvSpPr>
        <p:spPr>
          <a:xfrm rot="16200000">
            <a:off x="-1261938" y="3006258"/>
            <a:ext cx="406318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7FF06AD7-92C3-B4E4-87CD-DF3D874861E3}"/>
              </a:ext>
            </a:extLst>
          </p:cNvPr>
          <p:cNvSpPr txBox="1">
            <a:spLocks/>
          </p:cNvSpPr>
          <p:nvPr/>
        </p:nvSpPr>
        <p:spPr>
          <a:xfrm rot="16200000">
            <a:off x="9607157" y="3237835"/>
            <a:ext cx="361567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F40B2791-5703-444F-76BE-3282CAEFE349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283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ACAA9-0199-2009-E8AE-FAD73ED5C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340F63E1-33F2-A60F-1481-073ED1AC6F50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4C119E5-80CD-99F0-0134-8A349819EB4B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EE0BE45A-9F70-60FE-7F7E-4BC7BF995C36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00202EE-FC3D-D459-347C-1CC08C9DC889}"/>
              </a:ext>
            </a:extLst>
          </p:cNvPr>
          <p:cNvSpPr/>
          <p:nvPr/>
        </p:nvSpPr>
        <p:spPr>
          <a:xfrm>
            <a:off x="1046691" y="1603"/>
            <a:ext cx="1154991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D615053-45FC-D239-2BC9-E187945B40A5}"/>
              </a:ext>
            </a:extLst>
          </p:cNvPr>
          <p:cNvSpPr txBox="1"/>
          <p:nvPr/>
        </p:nvSpPr>
        <p:spPr>
          <a:xfrm>
            <a:off x="4400618" y="2490246"/>
            <a:ext cx="62090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Ideas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exploring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different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perceptions</a:t>
            </a:r>
            <a:endParaRPr lang="de-CH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Talking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about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perceptions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Identifying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Explaining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personal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boundaries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Respecting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Children’s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privacy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Providing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opportunities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experiences</a:t>
            </a:r>
            <a:b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CH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</a:t>
            </a:r>
            <a:r>
              <a:rPr lang="de-CH" sz="2000" u="sng" dirty="0"/>
              <a:t>Path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107EFA9-AA7A-2451-3E73-65D1EC293064}"/>
              </a:ext>
            </a:extLst>
          </p:cNvPr>
          <p:cNvSpPr/>
          <p:nvPr/>
        </p:nvSpPr>
        <p:spPr>
          <a:xfrm>
            <a:off x="10630882" y="1603"/>
            <a:ext cx="577632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50B721D0-6A31-09C1-5845-4B02F6644E57}"/>
              </a:ext>
            </a:extLst>
          </p:cNvPr>
          <p:cNvSpPr/>
          <p:nvPr/>
        </p:nvSpPr>
        <p:spPr>
          <a:xfrm>
            <a:off x="11131358" y="0"/>
            <a:ext cx="5871002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D619011-B57C-2E40-F4F7-6B1A89DEAF6C}"/>
              </a:ext>
            </a:extLst>
          </p:cNvPr>
          <p:cNvSpPr/>
          <p:nvPr/>
        </p:nvSpPr>
        <p:spPr>
          <a:xfrm>
            <a:off x="11674206" y="8025"/>
            <a:ext cx="591368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51689BE-266A-2CCA-F374-85594C2EB2B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65" r="4053"/>
          <a:stretch/>
        </p:blipFill>
        <p:spPr>
          <a:xfrm>
            <a:off x="2147772" y="2023139"/>
            <a:ext cx="1996129" cy="3519539"/>
          </a:xfrm>
          <a:prstGeom prst="rect">
            <a:avLst/>
          </a:prstGeom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EA4D9A89-2516-53F6-1627-C6ABBC855030}"/>
              </a:ext>
            </a:extLst>
          </p:cNvPr>
          <p:cNvSpPr txBox="1">
            <a:spLocks/>
          </p:cNvSpPr>
          <p:nvPr/>
        </p:nvSpPr>
        <p:spPr>
          <a:xfrm rot="16200000">
            <a:off x="9607157" y="3237835"/>
            <a:ext cx="361567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1B906BE2-23B8-C2D3-DBA2-78FB50F5F9F4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D7481418-8565-3B97-4C84-4E6CE9559E9F}"/>
              </a:ext>
            </a:extLst>
          </p:cNvPr>
          <p:cNvSpPr txBox="1">
            <a:spLocks/>
          </p:cNvSpPr>
          <p:nvPr/>
        </p:nvSpPr>
        <p:spPr>
          <a:xfrm>
            <a:off x="2023151" y="789770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3600" b="1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B73B9024-F708-6AAC-9799-820AB4F479E8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A817718C-ACE6-7C86-6D93-9D43BB09D84C}"/>
              </a:ext>
            </a:extLst>
          </p:cNvPr>
          <p:cNvSpPr txBox="1">
            <a:spLocks/>
          </p:cNvSpPr>
          <p:nvPr/>
        </p:nvSpPr>
        <p:spPr>
          <a:xfrm rot="16200000">
            <a:off x="-1261938" y="3006258"/>
            <a:ext cx="406318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350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43B27-C63B-4F76-1DC2-5F0F612BB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CCF86EC2-C9A3-62BC-62B9-42746E5961CA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7316C8D-26B8-BA63-C908-C1C9E176E937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153538E-94F3-7979-956C-6532A392309B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41540C3-D5A4-3706-64B5-39D01F423967}"/>
              </a:ext>
            </a:extLst>
          </p:cNvPr>
          <p:cNvSpPr/>
          <p:nvPr/>
        </p:nvSpPr>
        <p:spPr>
          <a:xfrm>
            <a:off x="1026413" y="1603"/>
            <a:ext cx="115701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2B7F0A0-F15D-0853-D178-AE2DE8A634FC}"/>
              </a:ext>
            </a:extLst>
          </p:cNvPr>
          <p:cNvSpPr/>
          <p:nvPr/>
        </p:nvSpPr>
        <p:spPr>
          <a:xfrm>
            <a:off x="1549049" y="0"/>
            <a:ext cx="1582295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79F3BAEA-8067-17DC-03D7-B741B51C05A0}"/>
              </a:ext>
            </a:extLst>
          </p:cNvPr>
          <p:cNvSpPr txBox="1">
            <a:spLocks/>
          </p:cNvSpPr>
          <p:nvPr/>
        </p:nvSpPr>
        <p:spPr>
          <a:xfrm>
            <a:off x="2530807" y="799205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Language Acquisition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9B5D46C-CB24-4199-093E-E542E926EF54}"/>
              </a:ext>
            </a:extLst>
          </p:cNvPr>
          <p:cNvSpPr txBox="1"/>
          <p:nvPr/>
        </p:nvSpPr>
        <p:spPr>
          <a:xfrm>
            <a:off x="4878187" y="1839692"/>
            <a:ext cx="618411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just">
              <a:defRPr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CH" dirty="0" err="1"/>
              <a:t>What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happening</a:t>
            </a:r>
            <a:r>
              <a:rPr lang="de-CH" dirty="0"/>
              <a:t>?</a:t>
            </a:r>
          </a:p>
          <a:p>
            <a:endParaRPr lang="de-CH" sz="1600" b="0" dirty="0"/>
          </a:p>
          <a:p>
            <a:pPr marL="285750" indent="-285750" algn="l">
              <a:buFontTx/>
              <a:buChar char="-"/>
            </a:pPr>
            <a:r>
              <a:rPr lang="de-CH" b="0" dirty="0" err="1"/>
              <a:t>Remarkable</a:t>
            </a:r>
            <a:r>
              <a:rPr lang="de-CH" b="0" dirty="0"/>
              <a:t> </a:t>
            </a:r>
            <a:r>
              <a:rPr lang="de-CH" b="0" dirty="0" err="1"/>
              <a:t>progress</a:t>
            </a:r>
            <a:r>
              <a:rPr lang="de-CH" b="0" dirty="0"/>
              <a:t> in </a:t>
            </a:r>
            <a:r>
              <a:rPr lang="de-CH" b="0" dirty="0" err="1"/>
              <a:t>language</a:t>
            </a:r>
            <a:r>
              <a:rPr lang="de-CH" b="0" dirty="0"/>
              <a:t> </a:t>
            </a:r>
            <a:r>
              <a:rPr lang="de-CH" b="0" dirty="0" err="1"/>
              <a:t>acquisition</a:t>
            </a:r>
            <a:r>
              <a:rPr lang="de-CH" b="0" dirty="0"/>
              <a:t> (</a:t>
            </a:r>
            <a:r>
              <a:rPr lang="de-CH" b="0" dirty="0" err="1"/>
              <a:t>from</a:t>
            </a:r>
            <a:r>
              <a:rPr lang="de-CH" b="0" dirty="0"/>
              <a:t> </a:t>
            </a:r>
            <a:r>
              <a:rPr lang="de-CH" b="0" dirty="0" err="1"/>
              <a:t>two-word</a:t>
            </a:r>
            <a:r>
              <a:rPr lang="de-CH" b="0" dirty="0"/>
              <a:t> </a:t>
            </a:r>
            <a:r>
              <a:rPr lang="de-CH" b="0" dirty="0" err="1"/>
              <a:t>sentences</a:t>
            </a:r>
            <a:r>
              <a:rPr lang="de-CH" b="0" dirty="0"/>
              <a:t> </a:t>
            </a:r>
            <a:r>
              <a:rPr lang="de-CH" b="0" dirty="0" err="1"/>
              <a:t>to</a:t>
            </a:r>
            <a:r>
              <a:rPr lang="de-CH" b="0" dirty="0"/>
              <a:t> </a:t>
            </a:r>
            <a:r>
              <a:rPr lang="de-CH" b="0" dirty="0" err="1"/>
              <a:t>three-word</a:t>
            </a:r>
            <a:r>
              <a:rPr lang="de-CH" b="0" dirty="0"/>
              <a:t> </a:t>
            </a:r>
            <a:r>
              <a:rPr lang="de-CH" b="0" dirty="0" err="1"/>
              <a:t>sentences</a:t>
            </a:r>
            <a:r>
              <a:rPr lang="de-CH" b="0" dirty="0"/>
              <a:t> </a:t>
            </a:r>
            <a:r>
              <a:rPr lang="de-CH" b="0" dirty="0" err="1"/>
              <a:t>to</a:t>
            </a:r>
            <a:r>
              <a:rPr lang="de-CH" b="0" dirty="0"/>
              <a:t> </a:t>
            </a:r>
            <a:r>
              <a:rPr lang="de-CH" b="0" dirty="0" err="1"/>
              <a:t>full</a:t>
            </a:r>
            <a:r>
              <a:rPr lang="de-CH" b="0" dirty="0"/>
              <a:t> </a:t>
            </a:r>
            <a:r>
              <a:rPr lang="de-CH" b="0" dirty="0" err="1"/>
              <a:t>stories</a:t>
            </a:r>
            <a:r>
              <a:rPr lang="de-CH" b="0" dirty="0"/>
              <a:t>)</a:t>
            </a:r>
          </a:p>
          <a:p>
            <a:pPr marL="285750" indent="-285750" algn="l">
              <a:buFontTx/>
              <a:buChar char="-"/>
            </a:pPr>
            <a:r>
              <a:rPr lang="de-CH" b="0" dirty="0"/>
              <a:t>Extensive passive </a:t>
            </a:r>
            <a:r>
              <a:rPr lang="de-CH" b="0" dirty="0" err="1"/>
              <a:t>vocabulary</a:t>
            </a:r>
            <a:endParaRPr lang="de-CH" b="0" dirty="0"/>
          </a:p>
          <a:p>
            <a:pPr marL="285750" indent="-285750" algn="l">
              <a:buFontTx/>
              <a:buChar char="-"/>
            </a:pPr>
            <a:r>
              <a:rPr lang="de-CH" b="0" dirty="0"/>
              <a:t>Development </a:t>
            </a:r>
            <a:r>
              <a:rPr lang="de-CH" b="0" dirty="0" err="1"/>
              <a:t>of</a:t>
            </a:r>
            <a:r>
              <a:rPr lang="de-CH" b="0" dirty="0"/>
              <a:t> </a:t>
            </a:r>
            <a:r>
              <a:rPr lang="de-CH" b="0" dirty="0" err="1"/>
              <a:t>the</a:t>
            </a:r>
            <a:r>
              <a:rPr lang="de-CH" b="0" dirty="0"/>
              <a:t> </a:t>
            </a:r>
            <a:r>
              <a:rPr lang="de-CH" b="0" dirty="0" err="1"/>
              <a:t>distinction</a:t>
            </a:r>
            <a:r>
              <a:rPr lang="de-CH" b="0" dirty="0"/>
              <a:t> </a:t>
            </a:r>
            <a:r>
              <a:rPr lang="de-CH" b="0" dirty="0" err="1"/>
              <a:t>between</a:t>
            </a:r>
            <a:r>
              <a:rPr lang="de-CH" b="0" dirty="0"/>
              <a:t> «I» and «</a:t>
            </a:r>
            <a:r>
              <a:rPr lang="de-CH" b="0" dirty="0" err="1"/>
              <a:t>you</a:t>
            </a:r>
            <a:r>
              <a:rPr lang="de-CH" b="0" dirty="0"/>
              <a:t>»</a:t>
            </a:r>
          </a:p>
          <a:p>
            <a:pPr algn="l"/>
            <a:endParaRPr lang="de-CH" b="0" dirty="0"/>
          </a:p>
          <a:p>
            <a:pPr algn="l"/>
            <a:r>
              <a:rPr lang="de-CH" dirty="0"/>
              <a:t>Language </a:t>
            </a:r>
            <a:r>
              <a:rPr lang="de-CH" dirty="0" err="1"/>
              <a:t>development</a:t>
            </a:r>
            <a:r>
              <a:rPr lang="de-CH" dirty="0"/>
              <a:t> </a:t>
            </a:r>
            <a:r>
              <a:rPr lang="de-CH" b="0" dirty="0"/>
              <a:t>and </a:t>
            </a:r>
            <a:r>
              <a:rPr lang="de-CH" b="0" dirty="0" err="1"/>
              <a:t>the</a:t>
            </a:r>
            <a:r>
              <a:rPr lang="de-CH" b="0" dirty="0"/>
              <a:t> </a:t>
            </a:r>
            <a:r>
              <a:rPr lang="de-CH" b="0" dirty="0" err="1"/>
              <a:t>joy</a:t>
            </a:r>
            <a:r>
              <a:rPr lang="de-CH" b="0" dirty="0"/>
              <a:t> </a:t>
            </a:r>
            <a:r>
              <a:rPr lang="de-CH" b="0" dirty="0" err="1"/>
              <a:t>of</a:t>
            </a:r>
            <a:r>
              <a:rPr lang="de-CH" b="0" dirty="0"/>
              <a:t> </a:t>
            </a:r>
            <a:r>
              <a:rPr lang="de-CH" b="0" dirty="0" err="1"/>
              <a:t>conversation</a:t>
            </a:r>
            <a:r>
              <a:rPr lang="de-CH" b="0" dirty="0"/>
              <a:t> </a:t>
            </a:r>
            <a:r>
              <a:rPr lang="de-CH" b="0" dirty="0" err="1"/>
              <a:t>occur</a:t>
            </a:r>
            <a:r>
              <a:rPr lang="de-CH" b="0" dirty="0"/>
              <a:t> </a:t>
            </a:r>
            <a:r>
              <a:rPr lang="de-CH" b="0" dirty="0" err="1"/>
              <a:t>through</a:t>
            </a:r>
            <a:r>
              <a:rPr lang="de-CH" b="0" dirty="0"/>
              <a:t> </a:t>
            </a:r>
            <a:r>
              <a:rPr lang="de-CH" b="0" dirty="0" err="1"/>
              <a:t>interaction</a:t>
            </a:r>
            <a:r>
              <a:rPr lang="de-CH" b="0" dirty="0"/>
              <a:t> </a:t>
            </a:r>
            <a:r>
              <a:rPr lang="de-CH" b="0" dirty="0" err="1"/>
              <a:t>with</a:t>
            </a:r>
            <a:r>
              <a:rPr lang="de-CH" b="0" dirty="0"/>
              <a:t> </a:t>
            </a:r>
            <a:r>
              <a:rPr lang="de-CH" b="0" dirty="0" err="1"/>
              <a:t>other</a:t>
            </a:r>
            <a:r>
              <a:rPr lang="de-CH" b="0" dirty="0"/>
              <a:t> </a:t>
            </a:r>
            <a:r>
              <a:rPr lang="de-CH" b="0" dirty="0" err="1"/>
              <a:t>people</a:t>
            </a:r>
            <a:r>
              <a:rPr lang="de-CH" b="0" dirty="0"/>
              <a:t> (not </a:t>
            </a:r>
            <a:r>
              <a:rPr lang="de-CH" b="0" dirty="0" err="1"/>
              <a:t>with</a:t>
            </a:r>
            <a:r>
              <a:rPr lang="de-CH" b="0" dirty="0"/>
              <a:t> (digital) </a:t>
            </a:r>
            <a:r>
              <a:rPr lang="de-CH" b="0" dirty="0" err="1"/>
              <a:t>media</a:t>
            </a:r>
            <a:r>
              <a:rPr lang="de-CH" b="0" dirty="0"/>
              <a:t>), </a:t>
            </a:r>
            <a:r>
              <a:rPr lang="de-CH" dirty="0" err="1"/>
              <a:t>through</a:t>
            </a:r>
            <a:r>
              <a:rPr lang="de-CH" dirty="0"/>
              <a:t> </a:t>
            </a:r>
            <a:r>
              <a:rPr lang="de-CH" dirty="0" err="1"/>
              <a:t>shared</a:t>
            </a:r>
            <a:r>
              <a:rPr lang="de-CH" dirty="0"/>
              <a:t> </a:t>
            </a:r>
            <a:r>
              <a:rPr lang="de-CH" dirty="0" err="1"/>
              <a:t>language</a:t>
            </a:r>
            <a:r>
              <a:rPr lang="de-CH" dirty="0"/>
              <a:t> </a:t>
            </a:r>
            <a:r>
              <a:rPr lang="de-CH" dirty="0" err="1"/>
              <a:t>experiences</a:t>
            </a:r>
            <a:r>
              <a:rPr lang="de-CH" dirty="0"/>
              <a:t> </a:t>
            </a:r>
            <a:r>
              <a:rPr lang="de-CH" b="0" dirty="0"/>
              <a:t>(</a:t>
            </a:r>
            <a:r>
              <a:rPr lang="de-CH" b="0" dirty="0" err="1"/>
              <a:t>mirroring</a:t>
            </a:r>
            <a:r>
              <a:rPr lang="de-CH" b="0" dirty="0"/>
              <a:t>, </a:t>
            </a:r>
            <a:r>
              <a:rPr lang="de-CH" b="0" dirty="0" err="1"/>
              <a:t>asking</a:t>
            </a:r>
            <a:r>
              <a:rPr lang="de-CH" b="0" dirty="0"/>
              <a:t> </a:t>
            </a:r>
            <a:r>
              <a:rPr lang="de-CH" b="0" dirty="0" err="1"/>
              <a:t>questions</a:t>
            </a:r>
            <a:r>
              <a:rPr lang="de-CH" b="0" dirty="0"/>
              <a:t>, </a:t>
            </a:r>
            <a:r>
              <a:rPr lang="de-CH" b="0" dirty="0" err="1"/>
              <a:t>responding</a:t>
            </a:r>
            <a:r>
              <a:rPr lang="de-CH" b="0" dirty="0"/>
              <a:t> </a:t>
            </a:r>
            <a:r>
              <a:rPr lang="de-CH" b="0" dirty="0" err="1"/>
              <a:t>to</a:t>
            </a:r>
            <a:r>
              <a:rPr lang="de-CH" b="0" dirty="0"/>
              <a:t> </a:t>
            </a:r>
            <a:r>
              <a:rPr lang="de-CH" b="0" dirty="0" err="1"/>
              <a:t>one</a:t>
            </a:r>
            <a:r>
              <a:rPr lang="de-CH" b="0" dirty="0"/>
              <a:t> </a:t>
            </a:r>
            <a:r>
              <a:rPr lang="de-CH" b="0" dirty="0" err="1"/>
              <a:t>antoher</a:t>
            </a:r>
            <a:r>
              <a:rPr lang="de-CH" b="0" dirty="0"/>
              <a:t>, </a:t>
            </a:r>
            <a:r>
              <a:rPr lang="de-CH" b="0" dirty="0" err="1"/>
              <a:t>adjusting</a:t>
            </a:r>
            <a:r>
              <a:rPr lang="de-CH" b="0" dirty="0"/>
              <a:t> </a:t>
            </a:r>
            <a:r>
              <a:rPr lang="de-CH" b="0" dirty="0" err="1"/>
              <a:t>the</a:t>
            </a:r>
            <a:r>
              <a:rPr lang="de-CH" b="0" dirty="0"/>
              <a:t> </a:t>
            </a:r>
            <a:r>
              <a:rPr lang="de-CH" b="0" dirty="0" err="1"/>
              <a:t>pace</a:t>
            </a:r>
            <a:r>
              <a:rPr lang="de-CH" b="0" dirty="0"/>
              <a:t>)</a:t>
            </a:r>
          </a:p>
          <a:p>
            <a:endParaRPr lang="de-CH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DE5A947A-AEF9-F27A-280A-CA551D44BB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85" r="17836"/>
          <a:stretch/>
        </p:blipFill>
        <p:spPr>
          <a:xfrm>
            <a:off x="2571098" y="2015549"/>
            <a:ext cx="1996129" cy="3524832"/>
          </a:xfrm>
          <a:prstGeom prst="rect">
            <a:avLst/>
          </a:prstGeom>
        </p:spPr>
      </p:pic>
      <p:sp>
        <p:nvSpPr>
          <p:cNvPr id="24" name="Rechteck 23">
            <a:extLst>
              <a:ext uri="{FF2B5EF4-FFF2-40B4-BE49-F238E27FC236}">
                <a16:creationId xmlns:a16="http://schemas.microsoft.com/office/drawing/2014/main" id="{15F2FAF5-69E6-8F12-199C-BADB4BEB14AE}"/>
              </a:ext>
            </a:extLst>
          </p:cNvPr>
          <p:cNvSpPr/>
          <p:nvPr/>
        </p:nvSpPr>
        <p:spPr>
          <a:xfrm>
            <a:off x="11019860" y="0"/>
            <a:ext cx="59825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10F7BA34-A4D5-1DC2-B1E5-9F9687804C58}"/>
              </a:ext>
            </a:extLst>
          </p:cNvPr>
          <p:cNvSpPr/>
          <p:nvPr/>
        </p:nvSpPr>
        <p:spPr>
          <a:xfrm>
            <a:off x="11641780" y="8025"/>
            <a:ext cx="5946115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DBEAB45-F5AA-9B50-4D50-9E11F6857C47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039AFA1A-0BD4-425F-D58C-F895DA770532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E76D8F94-60CD-627D-0A7C-645CF8EBE38E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14" name="Inhaltsplatzhalter 2">
            <a:extLst>
              <a:ext uri="{FF2B5EF4-FFF2-40B4-BE49-F238E27FC236}">
                <a16:creationId xmlns:a16="http://schemas.microsoft.com/office/drawing/2014/main" id="{57CF380B-BE44-F8E9-6562-72618652268A}"/>
              </a:ext>
            </a:extLst>
          </p:cNvPr>
          <p:cNvSpPr txBox="1">
            <a:spLocks/>
          </p:cNvSpPr>
          <p:nvPr/>
        </p:nvSpPr>
        <p:spPr>
          <a:xfrm rot="16200000">
            <a:off x="-1261938" y="3006258"/>
            <a:ext cx="406318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576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E2770-54C2-8B75-EBB0-2C2F356EC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E663BD4A-FCFC-21CE-7357-21409206D089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DDA1C6D-B34E-E9D4-3967-F69EE35E3B29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36A98FA-C96C-7D73-F422-154F48324BA7}"/>
              </a:ext>
            </a:extLst>
          </p:cNvPr>
          <p:cNvSpPr/>
          <p:nvPr/>
        </p:nvSpPr>
        <p:spPr>
          <a:xfrm>
            <a:off x="525393" y="-6422"/>
            <a:ext cx="15639508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5887D4B-D948-C742-C097-5AE817943387}"/>
              </a:ext>
            </a:extLst>
          </p:cNvPr>
          <p:cNvSpPr/>
          <p:nvPr/>
        </p:nvSpPr>
        <p:spPr>
          <a:xfrm>
            <a:off x="1042497" y="1603"/>
            <a:ext cx="11554106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065FCF9-9A19-C2AB-7C9D-650C02C89DD2}"/>
              </a:ext>
            </a:extLst>
          </p:cNvPr>
          <p:cNvSpPr/>
          <p:nvPr/>
        </p:nvSpPr>
        <p:spPr>
          <a:xfrm>
            <a:off x="1543517" y="9331"/>
            <a:ext cx="1582849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7200352-FAD9-D6B7-2CD6-0B86BFB61574}"/>
              </a:ext>
            </a:extLst>
          </p:cNvPr>
          <p:cNvSpPr txBox="1"/>
          <p:nvPr/>
        </p:nvSpPr>
        <p:spPr>
          <a:xfrm>
            <a:off x="11319755" y="2794970"/>
            <a:ext cx="787791" cy="15696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de-CH" sz="9600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Aptos Narrow" panose="020B00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C8BC3C44-4523-DB1D-E176-3BF062EC8B20}"/>
              </a:ext>
            </a:extLst>
          </p:cNvPr>
          <p:cNvSpPr txBox="1"/>
          <p:nvPr/>
        </p:nvSpPr>
        <p:spPr>
          <a:xfrm>
            <a:off x="4879420" y="1846553"/>
            <a:ext cx="6187397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Ideas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exploring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conversations</a:t>
            </a:r>
            <a:endParaRPr lang="de-CH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Conversations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take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time and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undivided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attention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but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happen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anywhere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Speak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your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native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language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Ask open-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ended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questions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comment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child’s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actions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Correct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repeating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Read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books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aloud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play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role-playing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games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(«Imagine…»,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shopkeeper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games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), sing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together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rhyme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etc.</a:t>
            </a: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Describe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feelings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introduce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concepts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of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time,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strengthen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geographical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understanding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Provide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simple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explanations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comparisons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can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No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irony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Learning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by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example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manners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dialect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intonation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Video: Library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F99D327-8198-8552-B749-953CFA518A07}"/>
              </a:ext>
            </a:extLst>
          </p:cNvPr>
          <p:cNvSpPr/>
          <p:nvPr/>
        </p:nvSpPr>
        <p:spPr>
          <a:xfrm>
            <a:off x="11019860" y="0"/>
            <a:ext cx="59825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F2C68AE-A3EC-87BB-F965-4E4AC10E215C}"/>
              </a:ext>
            </a:extLst>
          </p:cNvPr>
          <p:cNvSpPr/>
          <p:nvPr/>
        </p:nvSpPr>
        <p:spPr>
          <a:xfrm>
            <a:off x="11662950" y="8025"/>
            <a:ext cx="5924946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44C739E-1841-B882-8D25-BD4D8A2A78B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85" r="17836"/>
          <a:stretch/>
        </p:blipFill>
        <p:spPr>
          <a:xfrm>
            <a:off x="2571098" y="2015549"/>
            <a:ext cx="1996129" cy="3524832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D18CE82A-DDF6-DB0A-960E-BE3708B93FF6}"/>
              </a:ext>
            </a:extLst>
          </p:cNvPr>
          <p:cNvSpPr txBox="1">
            <a:spLocks/>
          </p:cNvSpPr>
          <p:nvPr/>
        </p:nvSpPr>
        <p:spPr>
          <a:xfrm>
            <a:off x="2530807" y="799205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>
                <a:solidFill>
                  <a:schemeClr val="tx1"/>
                </a:solidFill>
              </a:rPr>
              <a:t>Language Acquisition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E908E94E-381B-2A7F-A8DC-9FB3F18B8768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12D5A616-0A09-44CD-A90D-6E71170F6788}"/>
              </a:ext>
            </a:extLst>
          </p:cNvPr>
          <p:cNvSpPr txBox="1">
            <a:spLocks/>
          </p:cNvSpPr>
          <p:nvPr/>
        </p:nvSpPr>
        <p:spPr>
          <a:xfrm rot="16200000">
            <a:off x="9790910" y="2884819"/>
            <a:ext cx="4318367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tx1"/>
                </a:solidFill>
              </a:rPr>
              <a:t>Social</a:t>
            </a:r>
            <a:r>
              <a:rPr lang="de-CH" sz="2400" dirty="0">
                <a:solidFill>
                  <a:schemeClr val="tx1"/>
                </a:solidFill>
              </a:rPr>
              <a:t>-emotional </a:t>
            </a:r>
            <a:r>
              <a:rPr lang="de-CH" sz="2400" dirty="0" err="1">
                <a:solidFill>
                  <a:schemeClr val="tx1"/>
                </a:solidFill>
              </a:rPr>
              <a:t>development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28E469FD-0EC2-364F-648D-7F0B84CA37B2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53CCF3D0-5484-3D54-70CD-65505E265C82}"/>
              </a:ext>
            </a:extLst>
          </p:cNvPr>
          <p:cNvSpPr txBox="1">
            <a:spLocks/>
          </p:cNvSpPr>
          <p:nvPr/>
        </p:nvSpPr>
        <p:spPr>
          <a:xfrm rot="16200000">
            <a:off x="-1261938" y="3006258"/>
            <a:ext cx="406318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BD5BA-8808-91DE-2C01-ED7013EC7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D5BF7343-4CB7-6CEC-9AA2-282885D36833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8AA5F62-21BA-1769-6064-CE5988524C0A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52248700-B1E8-E71A-8E26-E88F915251C2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5C29964-C87F-511F-4CCD-16FD67E93CD4}"/>
              </a:ext>
            </a:extLst>
          </p:cNvPr>
          <p:cNvSpPr/>
          <p:nvPr/>
        </p:nvSpPr>
        <p:spPr>
          <a:xfrm>
            <a:off x="1025213" y="1603"/>
            <a:ext cx="115713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0BE5255-8E20-568B-66AD-55F567185B9A}"/>
              </a:ext>
            </a:extLst>
          </p:cNvPr>
          <p:cNvSpPr/>
          <p:nvPr/>
        </p:nvSpPr>
        <p:spPr>
          <a:xfrm>
            <a:off x="1549429" y="0"/>
            <a:ext cx="15822577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B5A0A04-C1D4-C84E-4D98-1F918527C834}"/>
              </a:ext>
            </a:extLst>
          </p:cNvPr>
          <p:cNvSpPr/>
          <p:nvPr/>
        </p:nvSpPr>
        <p:spPr>
          <a:xfrm>
            <a:off x="2078164" y="8025"/>
            <a:ext cx="1587937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2" name="Inhaltsplatzhalter 2">
            <a:extLst>
              <a:ext uri="{FF2B5EF4-FFF2-40B4-BE49-F238E27FC236}">
                <a16:creationId xmlns:a16="http://schemas.microsoft.com/office/drawing/2014/main" id="{B3991266-CF4E-2DD7-3171-64DC061FE026}"/>
              </a:ext>
            </a:extLst>
          </p:cNvPr>
          <p:cNvSpPr txBox="1">
            <a:spLocks/>
          </p:cNvSpPr>
          <p:nvPr/>
        </p:nvSpPr>
        <p:spPr>
          <a:xfrm>
            <a:off x="3064181" y="817367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 err="1">
                <a:solidFill>
                  <a:schemeClr val="tx1"/>
                </a:solidFill>
              </a:rPr>
              <a:t>Social</a:t>
            </a:r>
            <a:r>
              <a:rPr lang="de-CH" sz="3600" b="1" dirty="0">
                <a:solidFill>
                  <a:schemeClr val="tx1"/>
                </a:solidFill>
              </a:rPr>
              <a:t>-emotional </a:t>
            </a:r>
            <a:r>
              <a:rPr lang="de-CH" sz="3600" b="1" dirty="0" err="1">
                <a:solidFill>
                  <a:schemeClr val="tx1"/>
                </a:solidFill>
              </a:rPr>
              <a:t>development</a:t>
            </a:r>
            <a:endParaRPr lang="de-CH" sz="3600" b="1" dirty="0">
              <a:solidFill>
                <a:schemeClr val="tx1"/>
              </a:solidFill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B63E336-5272-6EBD-091D-E7EDB3C1D1BF}"/>
              </a:ext>
            </a:extLst>
          </p:cNvPr>
          <p:cNvSpPr txBox="1"/>
          <p:nvPr/>
        </p:nvSpPr>
        <p:spPr>
          <a:xfrm>
            <a:off x="5398006" y="2647811"/>
            <a:ext cx="6184111" cy="3162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just">
              <a:defRPr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CH" dirty="0" err="1"/>
              <a:t>What</a:t>
            </a:r>
            <a:r>
              <a:rPr lang="de-CH" dirty="0"/>
              <a:t> </a:t>
            </a:r>
            <a:r>
              <a:rPr lang="de-CH" dirty="0" err="1"/>
              <a:t>is</a:t>
            </a:r>
            <a:r>
              <a:rPr lang="de-CH" dirty="0"/>
              <a:t> </a:t>
            </a:r>
            <a:r>
              <a:rPr lang="de-CH" dirty="0" err="1"/>
              <a:t>happening</a:t>
            </a:r>
            <a:r>
              <a:rPr lang="de-CH" dirty="0"/>
              <a:t>?</a:t>
            </a:r>
          </a:p>
          <a:p>
            <a:endParaRPr lang="de-CH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Relationships </a:t>
            </a:r>
            <a:r>
              <a:rPr lang="de-CH" b="0" dirty="0" err="1"/>
              <a:t>develop</a:t>
            </a:r>
            <a:r>
              <a:rPr lang="de-CH" b="0" dirty="0"/>
              <a:t> </a:t>
            </a:r>
            <a:r>
              <a:rPr lang="de-CH" b="0" dirty="0" err="1"/>
              <a:t>through</a:t>
            </a:r>
            <a:r>
              <a:rPr lang="de-CH" b="0" dirty="0"/>
              <a:t> </a:t>
            </a:r>
            <a:r>
              <a:rPr lang="de-CH" b="0" dirty="0" err="1"/>
              <a:t>playing</a:t>
            </a:r>
            <a:r>
              <a:rPr lang="de-CH" b="0" dirty="0"/>
              <a:t> </a:t>
            </a:r>
            <a:r>
              <a:rPr lang="de-CH" b="0" dirty="0" err="1"/>
              <a:t>with</a:t>
            </a:r>
            <a:r>
              <a:rPr lang="de-CH" b="0" dirty="0"/>
              <a:t> </a:t>
            </a:r>
            <a:r>
              <a:rPr lang="de-CH" b="0" dirty="0" err="1"/>
              <a:t>peers</a:t>
            </a:r>
            <a:r>
              <a:rPr lang="de-CH" b="0" dirty="0"/>
              <a:t> and </a:t>
            </a:r>
            <a:r>
              <a:rPr lang="de-CH" b="0" dirty="0" err="1"/>
              <a:t>engaging</a:t>
            </a:r>
            <a:r>
              <a:rPr lang="de-CH" b="0" dirty="0"/>
              <a:t> in </a:t>
            </a:r>
            <a:r>
              <a:rPr lang="de-CH" b="0" dirty="0" err="1"/>
              <a:t>shared</a:t>
            </a:r>
            <a:r>
              <a:rPr lang="de-CH" b="0" dirty="0"/>
              <a:t> </a:t>
            </a:r>
            <a:r>
              <a:rPr lang="de-CH" b="0" dirty="0" err="1"/>
              <a:t>activities</a:t>
            </a:r>
            <a:endParaRPr lang="de-CH" b="0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 err="1"/>
              <a:t>Recognizing</a:t>
            </a:r>
            <a:r>
              <a:rPr lang="de-CH" b="0" dirty="0"/>
              <a:t> </a:t>
            </a:r>
            <a:r>
              <a:rPr lang="de-CH" b="0" dirty="0" err="1"/>
              <a:t>the</a:t>
            </a:r>
            <a:r>
              <a:rPr lang="de-CH" b="0" dirty="0"/>
              <a:t> </a:t>
            </a:r>
            <a:r>
              <a:rPr lang="de-CH" b="0" dirty="0" err="1"/>
              <a:t>needs</a:t>
            </a:r>
            <a:r>
              <a:rPr lang="de-CH" b="0" dirty="0"/>
              <a:t> </a:t>
            </a:r>
            <a:r>
              <a:rPr lang="de-CH" b="0" dirty="0" err="1"/>
              <a:t>of</a:t>
            </a:r>
            <a:r>
              <a:rPr lang="de-CH" b="0" dirty="0"/>
              <a:t> </a:t>
            </a:r>
            <a:r>
              <a:rPr lang="de-CH" b="0" dirty="0" err="1"/>
              <a:t>others</a:t>
            </a:r>
            <a:endParaRPr lang="de-CH" b="0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The </a:t>
            </a:r>
            <a:r>
              <a:rPr lang="de-CH" b="0" dirty="0" err="1"/>
              <a:t>child</a:t>
            </a:r>
            <a:r>
              <a:rPr lang="de-CH" b="0" dirty="0"/>
              <a:t> </a:t>
            </a:r>
            <a:r>
              <a:rPr lang="de-CH" b="0" dirty="0" err="1"/>
              <a:t>learns</a:t>
            </a:r>
            <a:r>
              <a:rPr lang="de-CH" b="0" dirty="0"/>
              <a:t> </a:t>
            </a:r>
            <a:r>
              <a:rPr lang="de-CH" b="0" dirty="0" err="1"/>
              <a:t>to</a:t>
            </a:r>
            <a:r>
              <a:rPr lang="de-CH" b="0" dirty="0"/>
              <a:t> </a:t>
            </a:r>
            <a:r>
              <a:rPr lang="de-CH" b="0" dirty="0" err="1"/>
              <a:t>wait</a:t>
            </a:r>
            <a:r>
              <a:rPr lang="de-CH" b="0" dirty="0"/>
              <a:t> and </a:t>
            </a:r>
            <a:r>
              <a:rPr lang="de-CH" b="0" dirty="0" err="1"/>
              <a:t>share</a:t>
            </a:r>
            <a:endParaRPr lang="de-CH" b="0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 err="1"/>
              <a:t>Expressing</a:t>
            </a:r>
            <a:r>
              <a:rPr lang="de-CH" b="0" dirty="0"/>
              <a:t> </a:t>
            </a:r>
            <a:r>
              <a:rPr lang="de-CH" b="0" dirty="0" err="1"/>
              <a:t>their</a:t>
            </a:r>
            <a:r>
              <a:rPr lang="de-CH" b="0" dirty="0"/>
              <a:t> own </a:t>
            </a:r>
            <a:r>
              <a:rPr lang="de-CH" b="0" dirty="0" err="1"/>
              <a:t>wishes</a:t>
            </a:r>
            <a:endParaRPr lang="de-CH" b="0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/>
              <a:t>Learning </a:t>
            </a:r>
            <a:r>
              <a:rPr lang="de-CH" b="0" dirty="0" err="1"/>
              <a:t>to</a:t>
            </a:r>
            <a:r>
              <a:rPr lang="de-CH" b="0" dirty="0"/>
              <a:t> </a:t>
            </a:r>
            <a:r>
              <a:rPr lang="de-CH" b="0" dirty="0" err="1"/>
              <a:t>say</a:t>
            </a:r>
            <a:r>
              <a:rPr lang="de-CH" b="0" dirty="0"/>
              <a:t> </a:t>
            </a:r>
            <a:r>
              <a:rPr lang="de-CH" b="0" dirty="0" err="1"/>
              <a:t>no</a:t>
            </a:r>
            <a:endParaRPr lang="de-CH" b="0" dirty="0"/>
          </a:p>
          <a:p>
            <a:pPr marL="285750" indent="-285750">
              <a:spcAft>
                <a:spcPts val="863"/>
              </a:spcAft>
              <a:buFontTx/>
              <a:buChar char="-"/>
            </a:pPr>
            <a:r>
              <a:rPr lang="de-CH" b="0" dirty="0" err="1"/>
              <a:t>Expressing</a:t>
            </a:r>
            <a:r>
              <a:rPr lang="de-CH" b="0" dirty="0"/>
              <a:t> </a:t>
            </a:r>
            <a:r>
              <a:rPr lang="de-CH" b="0" dirty="0" err="1"/>
              <a:t>feelings</a:t>
            </a:r>
            <a:r>
              <a:rPr lang="de-CH" b="0" dirty="0"/>
              <a:t> </a:t>
            </a:r>
            <a:r>
              <a:rPr lang="de-CH" b="0" dirty="0" err="1"/>
              <a:t>verbally</a:t>
            </a:r>
            <a:endParaRPr lang="de-CH" b="0" dirty="0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DD33C54-EF19-B73F-7B81-DC9ABA1EB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63" r="7640"/>
          <a:stretch/>
        </p:blipFill>
        <p:spPr>
          <a:xfrm>
            <a:off x="3164897" y="2482782"/>
            <a:ext cx="1996129" cy="3516742"/>
          </a:xfrm>
          <a:prstGeom prst="rect">
            <a:avLst/>
          </a:prstGeom>
        </p:spPr>
      </p:pic>
      <p:sp>
        <p:nvSpPr>
          <p:cNvPr id="27" name="Rechteck 26">
            <a:extLst>
              <a:ext uri="{FF2B5EF4-FFF2-40B4-BE49-F238E27FC236}">
                <a16:creationId xmlns:a16="http://schemas.microsoft.com/office/drawing/2014/main" id="{CCA276AA-DEC0-DC29-3904-EC6D590F6842}"/>
              </a:ext>
            </a:extLst>
          </p:cNvPr>
          <p:cNvSpPr/>
          <p:nvPr/>
        </p:nvSpPr>
        <p:spPr>
          <a:xfrm>
            <a:off x="11605396" y="8025"/>
            <a:ext cx="59825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8" name="Inhaltsplatzhalter 2">
            <a:extLst>
              <a:ext uri="{FF2B5EF4-FFF2-40B4-BE49-F238E27FC236}">
                <a16:creationId xmlns:a16="http://schemas.microsoft.com/office/drawing/2014/main" id="{C7C6DFDD-24DF-0953-4603-AF3A58F1AB7E}"/>
              </a:ext>
            </a:extLst>
          </p:cNvPr>
          <p:cNvSpPr txBox="1">
            <a:spLocks/>
          </p:cNvSpPr>
          <p:nvPr/>
        </p:nvSpPr>
        <p:spPr>
          <a:xfrm rot="16200000">
            <a:off x="193275" y="3425151"/>
            <a:ext cx="3241044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BF0852F6-3098-86BE-2493-35080D0951BD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4C8FD27D-9C6A-39F1-15B1-347FF570B439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D9083135-951E-986B-CB20-9E45D90B247E}"/>
              </a:ext>
            </a:extLst>
          </p:cNvPr>
          <p:cNvSpPr txBox="1">
            <a:spLocks/>
          </p:cNvSpPr>
          <p:nvPr/>
        </p:nvSpPr>
        <p:spPr>
          <a:xfrm rot="16200000">
            <a:off x="-1261938" y="3006258"/>
            <a:ext cx="406318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421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EC1E5-6CCF-644C-2253-914991DE7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B60BF4DA-6887-FB3B-9F60-C80F37CA9AED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ECAA335-A5DE-2CE7-2AA5-404B2941F5A0}"/>
              </a:ext>
            </a:extLst>
          </p:cNvPr>
          <p:cNvSpPr/>
          <p:nvPr/>
        </p:nvSpPr>
        <p:spPr>
          <a:xfrm>
            <a:off x="8639" y="-6422"/>
            <a:ext cx="10499063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A9E1FE0-8AFF-FC80-791E-269A957DEB60}"/>
              </a:ext>
            </a:extLst>
          </p:cNvPr>
          <p:cNvSpPr/>
          <p:nvPr/>
        </p:nvSpPr>
        <p:spPr>
          <a:xfrm>
            <a:off x="517793" y="-6422"/>
            <a:ext cx="15647107" cy="68660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8D97D73-7AB5-58CC-3B71-28A8DC21D081}"/>
              </a:ext>
            </a:extLst>
          </p:cNvPr>
          <p:cNvSpPr/>
          <p:nvPr/>
        </p:nvSpPr>
        <p:spPr>
          <a:xfrm>
            <a:off x="1024162" y="1603"/>
            <a:ext cx="11572441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E7A04070-88D6-CCF7-D81D-607704B39BD9}"/>
              </a:ext>
            </a:extLst>
          </p:cNvPr>
          <p:cNvSpPr/>
          <p:nvPr/>
        </p:nvSpPr>
        <p:spPr>
          <a:xfrm>
            <a:off x="1535431" y="0"/>
            <a:ext cx="15836573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4B5FEB9-C677-6864-3C5E-659691E5A972}"/>
              </a:ext>
            </a:extLst>
          </p:cNvPr>
          <p:cNvSpPr/>
          <p:nvPr/>
        </p:nvSpPr>
        <p:spPr>
          <a:xfrm>
            <a:off x="2072044" y="8025"/>
            <a:ext cx="15885499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B92A256-64E8-20B1-4401-5B2FA98F07F4}"/>
              </a:ext>
            </a:extLst>
          </p:cNvPr>
          <p:cNvSpPr txBox="1"/>
          <p:nvPr/>
        </p:nvSpPr>
        <p:spPr>
          <a:xfrm>
            <a:off x="5393790" y="2529981"/>
            <a:ext cx="641787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Ideas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discovering</a:t>
            </a:r>
            <a:r>
              <a:rPr lang="de-CH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latin typeface="Segoe UI" panose="020B0502040204020203" pitchFamily="34" charset="0"/>
                <a:cs typeface="Segoe UI" panose="020B0502040204020203" pitchFamily="34" charset="0"/>
              </a:rPr>
              <a:t>relationships</a:t>
            </a:r>
            <a:endParaRPr lang="de-CH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Facilitate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interactions</a:t>
            </a:r>
            <a:endParaRPr lang="de-CH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Serve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role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Have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multiple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caregivers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serve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as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different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role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endParaRPr lang="de-CH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Learning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argue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takes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practice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Don’t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rush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resolve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conflicts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behalf</a:t>
            </a:r>
          </a:p>
          <a:p>
            <a:pPr marL="266700" indent="-266700">
              <a:buFontTx/>
              <a:buChar char="-"/>
            </a:pP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Refer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past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experiences</a:t>
            </a:r>
            <a:endParaRPr lang="de-CH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Don’t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take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«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arguments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»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personally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view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Child’s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independent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will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strength</a:t>
            </a:r>
            <a:endParaRPr lang="de-CH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66700" indent="-266700">
              <a:buFontTx/>
              <a:buChar char="-"/>
            </a:pP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Have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1800" dirty="0" err="1">
                <a:latin typeface="Segoe UI" panose="020B0502040204020203" pitchFamily="34" charset="0"/>
                <a:cs typeface="Segoe UI" panose="020B0502040204020203" pitchFamily="34" charset="0"/>
              </a:rPr>
              <a:t>other</a:t>
            </a:r>
            <a:r>
              <a:rPr lang="de-CH" sz="18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adults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help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care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dirty="0" err="1">
                <a:latin typeface="Segoe UI" panose="020B0502040204020203" pitchFamily="34" charset="0"/>
                <a:cs typeface="Segoe UI" panose="020B0502040204020203" pitchFamily="34" charset="0"/>
              </a:rPr>
              <a:t>children</a:t>
            </a:r>
            <a:endParaRPr lang="de-CH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6EF6CE21-F86E-2095-AC82-92E92FCB0F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63" r="7640"/>
          <a:stretch/>
        </p:blipFill>
        <p:spPr>
          <a:xfrm>
            <a:off x="3141711" y="2479770"/>
            <a:ext cx="1996129" cy="3516742"/>
          </a:xfrm>
          <a:prstGeom prst="rect">
            <a:avLst/>
          </a:prstGeom>
        </p:spPr>
      </p:pic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93012BBE-FCEA-6619-56A9-3826B168A82B}"/>
              </a:ext>
            </a:extLst>
          </p:cNvPr>
          <p:cNvSpPr txBox="1">
            <a:spLocks/>
          </p:cNvSpPr>
          <p:nvPr/>
        </p:nvSpPr>
        <p:spPr>
          <a:xfrm>
            <a:off x="3064181" y="817367"/>
            <a:ext cx="8573028" cy="585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3600" b="1" dirty="0" err="1">
                <a:solidFill>
                  <a:schemeClr val="tx1"/>
                </a:solidFill>
              </a:rPr>
              <a:t>Social</a:t>
            </a:r>
            <a:r>
              <a:rPr lang="de-CH" sz="3600" b="1" dirty="0">
                <a:solidFill>
                  <a:schemeClr val="tx1"/>
                </a:solidFill>
              </a:rPr>
              <a:t>-emotional </a:t>
            </a:r>
            <a:r>
              <a:rPr lang="de-CH" sz="3600" b="1" dirty="0" err="1">
                <a:solidFill>
                  <a:schemeClr val="tx1"/>
                </a:solidFill>
              </a:rPr>
              <a:t>development</a:t>
            </a:r>
            <a:endParaRPr lang="de-CH" sz="3600" b="1" dirty="0">
              <a:solidFill>
                <a:schemeClr val="tx1"/>
              </a:solidFill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5750FB96-C750-4407-4394-EB2E786E01DD}"/>
              </a:ext>
            </a:extLst>
          </p:cNvPr>
          <p:cNvSpPr txBox="1">
            <a:spLocks/>
          </p:cNvSpPr>
          <p:nvPr/>
        </p:nvSpPr>
        <p:spPr>
          <a:xfrm rot="16200000">
            <a:off x="193275" y="3425151"/>
            <a:ext cx="3241044" cy="4356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Language </a:t>
            </a:r>
            <a:r>
              <a:rPr lang="de-CH" sz="2400" dirty="0" err="1">
                <a:solidFill>
                  <a:schemeClr val="tx1"/>
                </a:solidFill>
              </a:rPr>
              <a:t>acquisition</a:t>
            </a:r>
            <a:endParaRPr lang="de-CH" sz="2400" dirty="0">
              <a:solidFill>
                <a:schemeClr val="tx1"/>
              </a:solidFill>
            </a:endParaRP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26F5CC3D-BB17-E68A-B081-3E389BC8749D}"/>
              </a:ext>
            </a:extLst>
          </p:cNvPr>
          <p:cNvSpPr txBox="1">
            <a:spLocks/>
          </p:cNvSpPr>
          <p:nvPr/>
        </p:nvSpPr>
        <p:spPr>
          <a:xfrm rot="16200000">
            <a:off x="-632161" y="3222799"/>
            <a:ext cx="3626237" cy="4762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tx1"/>
                </a:solidFill>
              </a:rPr>
              <a:t>Body</a:t>
            </a:r>
            <a:r>
              <a:rPr lang="de-CH" sz="3600" b="1" dirty="0">
                <a:solidFill>
                  <a:schemeClr val="bg1"/>
                </a:solidFill>
              </a:rPr>
              <a:t> </a:t>
            </a:r>
            <a:r>
              <a:rPr lang="de-CH" sz="2400" dirty="0">
                <a:solidFill>
                  <a:schemeClr val="tx1"/>
                </a:solidFill>
              </a:rPr>
              <a:t>Awareness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55DE1078-7DA6-6DBC-55E7-6AEFDF7B595C}"/>
              </a:ext>
            </a:extLst>
          </p:cNvPr>
          <p:cNvSpPr txBox="1">
            <a:spLocks/>
          </p:cNvSpPr>
          <p:nvPr/>
        </p:nvSpPr>
        <p:spPr>
          <a:xfrm rot="16200000">
            <a:off x="-1377433" y="3357102"/>
            <a:ext cx="3345055" cy="4453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 err="1">
                <a:solidFill>
                  <a:schemeClr val="bg1"/>
                </a:solidFill>
              </a:rPr>
              <a:t>Autonomy</a:t>
            </a:r>
            <a:endParaRPr lang="de-CH" sz="2400" dirty="0">
              <a:solidFill>
                <a:schemeClr val="bg1"/>
              </a:solidFill>
            </a:endParaRP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11984ACE-2B35-530D-FD48-642356F21DF2}"/>
              </a:ext>
            </a:extLst>
          </p:cNvPr>
          <p:cNvSpPr txBox="1">
            <a:spLocks/>
          </p:cNvSpPr>
          <p:nvPr/>
        </p:nvSpPr>
        <p:spPr>
          <a:xfrm rot="16200000">
            <a:off x="-1261938" y="3006258"/>
            <a:ext cx="4063185" cy="438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400" dirty="0">
                <a:solidFill>
                  <a:schemeClr val="bg1"/>
                </a:solidFill>
              </a:rPr>
              <a:t>Gross and </a:t>
            </a:r>
            <a:r>
              <a:rPr lang="de-CH" sz="2400" dirty="0" err="1">
                <a:solidFill>
                  <a:schemeClr val="bg1"/>
                </a:solidFill>
              </a:rPr>
              <a:t>fine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motor</a:t>
            </a:r>
            <a:r>
              <a:rPr lang="de-CH" sz="2400" dirty="0">
                <a:solidFill>
                  <a:schemeClr val="bg1"/>
                </a:solidFill>
              </a:rPr>
              <a:t> </a:t>
            </a:r>
            <a:r>
              <a:rPr lang="de-CH" sz="2400" dirty="0" err="1">
                <a:solidFill>
                  <a:schemeClr val="bg1"/>
                </a:solidFill>
              </a:rPr>
              <a:t>skills</a:t>
            </a:r>
            <a:endParaRPr lang="de-CH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370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175F8-20DE-EB4B-A187-04E05560E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D85BF81F-CAE1-784C-2EBE-D55E3E540C0E}"/>
              </a:ext>
            </a:extLst>
          </p:cNvPr>
          <p:cNvSpPr/>
          <p:nvPr/>
        </p:nvSpPr>
        <p:spPr>
          <a:xfrm>
            <a:off x="0" y="3422018"/>
            <a:ext cx="12192000" cy="3429000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B442E78-56B8-51EE-D588-DBA831962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Discovering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</a:t>
            </a:r>
            <a:r>
              <a:rPr lang="de-CH" dirty="0" err="1"/>
              <a:t>world</a:t>
            </a:r>
            <a:r>
              <a:rPr lang="de-CH" dirty="0"/>
              <a:t> </a:t>
            </a:r>
            <a:r>
              <a:rPr lang="de-CH" dirty="0" err="1"/>
              <a:t>together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64B432-0F88-635A-5F64-83898A1E75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6065" y="715885"/>
            <a:ext cx="10515600" cy="299714"/>
          </a:xfrm>
        </p:spPr>
        <p:txBody>
          <a:bodyPr>
            <a:normAutofit fontScale="92500" lnSpcReduction="10000"/>
          </a:bodyPr>
          <a:lstStyle/>
          <a:p>
            <a:r>
              <a:rPr lang="de-CH" dirty="0" err="1"/>
              <a:t>Pre</a:t>
            </a:r>
            <a:r>
              <a:rPr lang="de-CH" dirty="0"/>
              <a:t>-school </a:t>
            </a:r>
            <a:r>
              <a:rPr lang="de-CH" dirty="0" err="1"/>
              <a:t>information</a:t>
            </a:r>
            <a:endParaRPr lang="de-CH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386FD5B-7AA9-4A30-CB1F-D79C240F28E1}"/>
              </a:ext>
            </a:extLst>
          </p:cNvPr>
          <p:cNvSpPr/>
          <p:nvPr/>
        </p:nvSpPr>
        <p:spPr>
          <a:xfrm>
            <a:off x="931826" y="2594332"/>
            <a:ext cx="2367114" cy="2370247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7E29A7A-7881-A78E-403A-640EB471A1FD}"/>
              </a:ext>
            </a:extLst>
          </p:cNvPr>
          <p:cNvSpPr txBox="1"/>
          <p:nvPr/>
        </p:nvSpPr>
        <p:spPr>
          <a:xfrm>
            <a:off x="1187732" y="3177724"/>
            <a:ext cx="1837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de-CH" sz="24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journey</a:t>
            </a:r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destination</a:t>
            </a:r>
            <a:endParaRPr lang="de-CH" sz="24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7ED9CCA-D369-D368-BC8C-FA5EAF88F313}"/>
              </a:ext>
            </a:extLst>
          </p:cNvPr>
          <p:cNvSpPr/>
          <p:nvPr/>
        </p:nvSpPr>
        <p:spPr>
          <a:xfrm>
            <a:off x="4792934" y="2594332"/>
            <a:ext cx="2367114" cy="2367114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C985CEF-3305-18EE-869A-FD1CFEE00E73}"/>
              </a:ext>
            </a:extLst>
          </p:cNvPr>
          <p:cNvSpPr txBox="1"/>
          <p:nvPr/>
        </p:nvSpPr>
        <p:spPr>
          <a:xfrm>
            <a:off x="5267527" y="3346325"/>
            <a:ext cx="1408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 a </a:t>
            </a:r>
            <a:r>
              <a:rPr lang="de-CH" sz="24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</a:t>
            </a:r>
            <a:r>
              <a:rPr lang="de-CH" sz="24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4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  <a:endParaRPr lang="de-CH" sz="24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385464F-A683-10AC-C0C3-71D225D93B3B}"/>
              </a:ext>
            </a:extLst>
          </p:cNvPr>
          <p:cNvSpPr/>
          <p:nvPr/>
        </p:nvSpPr>
        <p:spPr>
          <a:xfrm>
            <a:off x="8963282" y="2594332"/>
            <a:ext cx="2367115" cy="2367115"/>
          </a:xfrm>
          <a:prstGeom prst="ellipse">
            <a:avLst/>
          </a:prstGeom>
          <a:solidFill>
            <a:schemeClr val="bg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590AFE8-2014-50E5-B117-ED402695C03A}"/>
              </a:ext>
            </a:extLst>
          </p:cNvPr>
          <p:cNvSpPr txBox="1"/>
          <p:nvPr/>
        </p:nvSpPr>
        <p:spPr>
          <a:xfrm>
            <a:off x="9343503" y="3511608"/>
            <a:ext cx="1660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e-CH" dirty="0" err="1"/>
              <a:t>Enjoy</a:t>
            </a:r>
            <a:endParaRPr lang="de-CH" dirty="0"/>
          </a:p>
        </p:txBody>
      </p:sp>
      <p:pic>
        <p:nvPicPr>
          <p:cNvPr id="8" name="Grafik 7" descr="Ein Bild, das Cartoon enthält.&#10;&#10;KI-generierte Inhalte können fehlerhaft sein.">
            <a:extLst>
              <a:ext uri="{FF2B5EF4-FFF2-40B4-BE49-F238E27FC236}">
                <a16:creationId xmlns:a16="http://schemas.microsoft.com/office/drawing/2014/main" id="{7D68B8F0-A680-6060-BE35-4BBE95DF8A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2" t="10778" r="42755" b="68154"/>
          <a:stretch/>
        </p:blipFill>
        <p:spPr>
          <a:xfrm>
            <a:off x="7448675" y="2011128"/>
            <a:ext cx="5217918" cy="340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6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39F22C6D-EAA0-4B57-82E0-49D8AF0FBCDC}"/>
              </a:ext>
            </a:extLst>
          </p:cNvPr>
          <p:cNvSpPr/>
          <p:nvPr/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rgbClr val="5E68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83CD69-CBAC-474E-9009-0A9412B82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29" y="1153090"/>
            <a:ext cx="11135567" cy="585739"/>
          </a:xfrm>
        </p:spPr>
        <p:txBody>
          <a:bodyPr>
            <a:noAutofit/>
          </a:bodyPr>
          <a:lstStyle/>
          <a:p>
            <a:r>
              <a:rPr lang="de-DE" sz="3200" dirty="0" err="1">
                <a:solidFill>
                  <a:schemeClr val="bg1"/>
                </a:solidFill>
              </a:rPr>
              <a:t>Why</a:t>
            </a:r>
            <a:r>
              <a:rPr lang="de-DE" sz="3200" dirty="0">
                <a:solidFill>
                  <a:schemeClr val="bg1"/>
                </a:solidFill>
              </a:rPr>
              <a:t> </a:t>
            </a:r>
            <a:r>
              <a:rPr lang="de-DE" sz="3200" dirty="0" err="1">
                <a:solidFill>
                  <a:schemeClr val="bg1"/>
                </a:solidFill>
              </a:rPr>
              <a:t>have</a:t>
            </a:r>
            <a:r>
              <a:rPr lang="de-DE" sz="3200" dirty="0">
                <a:solidFill>
                  <a:schemeClr val="bg1"/>
                </a:solidFill>
              </a:rPr>
              <a:t> a</a:t>
            </a:r>
            <a:br>
              <a:rPr lang="de-DE" sz="3200" dirty="0">
                <a:solidFill>
                  <a:schemeClr val="bg1"/>
                </a:solidFill>
              </a:rPr>
            </a:br>
            <a:r>
              <a:rPr lang="de-DE" sz="3200" dirty="0">
                <a:solidFill>
                  <a:schemeClr val="bg1"/>
                </a:solidFill>
              </a:rPr>
              <a:t>„</a:t>
            </a:r>
            <a:r>
              <a:rPr lang="de-DE" sz="3200" dirty="0" err="1">
                <a:solidFill>
                  <a:schemeClr val="bg1"/>
                </a:solidFill>
              </a:rPr>
              <a:t>Pre</a:t>
            </a:r>
            <a:r>
              <a:rPr lang="de-DE" sz="3200" dirty="0">
                <a:solidFill>
                  <a:schemeClr val="bg1"/>
                </a:solidFill>
              </a:rPr>
              <a:t>-school </a:t>
            </a:r>
            <a:r>
              <a:rPr lang="de-DE" sz="3200" dirty="0" err="1">
                <a:solidFill>
                  <a:schemeClr val="bg1"/>
                </a:solidFill>
              </a:rPr>
              <a:t>information</a:t>
            </a:r>
            <a:r>
              <a:rPr lang="de-DE" sz="3200" dirty="0">
                <a:solidFill>
                  <a:schemeClr val="bg1"/>
                </a:solidFill>
              </a:rPr>
              <a:t>“?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29B8A6-5DC8-4442-A539-3D3423029B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46530" y="2308167"/>
            <a:ext cx="4377857" cy="372193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Guidance and ideas for a supportive, playful family life</a:t>
            </a:r>
          </a:p>
          <a:p>
            <a:endParaRPr lang="de-DE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A wonderfully intense phase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Support and information resources</a:t>
            </a: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61D034-DA97-8D48-B605-7254DF7CA0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6530" y="559770"/>
            <a:ext cx="10515600" cy="299714"/>
          </a:xfrm>
        </p:spPr>
        <p:txBody>
          <a:bodyPr>
            <a:normAutofit fontScale="92500" lnSpcReduction="10000"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Pre</a:t>
            </a:r>
            <a:r>
              <a:rPr lang="de-DE" dirty="0">
                <a:solidFill>
                  <a:schemeClr val="bg1"/>
                </a:solidFill>
              </a:rPr>
              <a:t>-school </a:t>
            </a:r>
            <a:r>
              <a:rPr lang="de-DE" dirty="0" err="1">
                <a:solidFill>
                  <a:schemeClr val="bg1"/>
                </a:solidFill>
              </a:rPr>
              <a:t>information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Grafik 5" descr="Ein Bild, das Muster, Quadrat, Pixel enthält.&#10;&#10;KI-generierte Inhalte können fehlerhaft sein.">
            <a:extLst>
              <a:ext uri="{FF2B5EF4-FFF2-40B4-BE49-F238E27FC236}">
                <a16:creationId xmlns:a16="http://schemas.microsoft.com/office/drawing/2014/main" id="{53480C1F-B686-A778-053C-F07F9BC42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9907" y="2617210"/>
            <a:ext cx="2743782" cy="274378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D931CC0-0CEA-E54C-7916-44D7CCC119B2}"/>
              </a:ext>
            </a:extLst>
          </p:cNvPr>
          <p:cNvSpPr txBox="1"/>
          <p:nvPr/>
        </p:nvSpPr>
        <p:spPr>
          <a:xfrm>
            <a:off x="7279270" y="2032435"/>
            <a:ext cx="3465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/>
              <a:t>Presentation in German and English, as well as related links</a:t>
            </a:r>
            <a:endParaRPr lang="de-CH" sz="1600" dirty="0"/>
          </a:p>
        </p:txBody>
      </p:sp>
    </p:spTree>
    <p:extLst>
      <p:ext uri="{BB962C8B-B14F-4D97-AF65-F5344CB8AC3E}">
        <p14:creationId xmlns:p14="http://schemas.microsoft.com/office/powerpoint/2010/main" val="13355905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3A54A-E902-E447-EC5B-876F19C25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Market hall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CD945F-8E87-70F2-9C5D-9E074062F62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59903" y="2428082"/>
            <a:ext cx="5737896" cy="3786188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de-DE" dirty="0"/>
              <a:t>KITA Richterswil / Samstagern</a:t>
            </a:r>
          </a:p>
          <a:p>
            <a:pPr marL="342900" indent="-342900">
              <a:buFontTx/>
              <a:buChar char="-"/>
            </a:pPr>
            <a:r>
              <a:rPr lang="de-DE" dirty="0"/>
              <a:t>Tagesfamilienverein</a:t>
            </a:r>
          </a:p>
          <a:p>
            <a:pPr marL="342900" indent="-342900">
              <a:buFontTx/>
              <a:buChar char="-"/>
            </a:pPr>
            <a:r>
              <a:rPr lang="de-DE" dirty="0"/>
              <a:t>ELKIDS (Eltern-Kind-Treff)</a:t>
            </a:r>
          </a:p>
          <a:p>
            <a:pPr marL="342900" indent="-342900">
              <a:buFontTx/>
              <a:buChar char="-"/>
            </a:pPr>
            <a:r>
              <a:rPr lang="de-DE" dirty="0" err="1"/>
              <a:t>Ping:pong</a:t>
            </a:r>
            <a:r>
              <a:rPr lang="de-DE" dirty="0"/>
              <a:t>;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ready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pre</a:t>
            </a:r>
            <a:r>
              <a:rPr lang="de-DE" dirty="0"/>
              <a:t>-school</a:t>
            </a:r>
          </a:p>
          <a:p>
            <a:pPr marL="342900" indent="-342900">
              <a:buFontTx/>
              <a:buChar char="-"/>
            </a:pPr>
            <a:r>
              <a:rPr lang="de-DE" dirty="0"/>
              <a:t>Mütter-/ Väterberatung</a:t>
            </a:r>
          </a:p>
          <a:p>
            <a:pPr marL="342900" indent="-342900">
              <a:buFontTx/>
              <a:buChar char="-"/>
            </a:pPr>
            <a:r>
              <a:rPr lang="de-DE" dirty="0"/>
              <a:t>Bibliothek Richterswil</a:t>
            </a:r>
          </a:p>
          <a:p>
            <a:pPr marL="342900" indent="-342900">
              <a:buFontTx/>
              <a:buChar char="-"/>
            </a:pPr>
            <a:r>
              <a:rPr lang="de-DE" dirty="0" err="1"/>
              <a:t>Pre</a:t>
            </a:r>
            <a:r>
              <a:rPr lang="de-DE" dirty="0"/>
              <a:t>-school </a:t>
            </a:r>
            <a:r>
              <a:rPr lang="de-DE" dirty="0" err="1"/>
              <a:t>teachers</a:t>
            </a:r>
            <a:endParaRPr lang="de-DE" dirty="0"/>
          </a:p>
          <a:p>
            <a:pPr marL="342900" indent="-342900">
              <a:buFontTx/>
              <a:buChar char="-"/>
            </a:pPr>
            <a:r>
              <a:rPr lang="de-DE" dirty="0" err="1"/>
              <a:t>Pediatrician</a:t>
            </a:r>
            <a:endParaRPr lang="de-DE" dirty="0"/>
          </a:p>
          <a:p>
            <a:pPr marL="342900" indent="-342900">
              <a:buFontTx/>
              <a:buChar char="-"/>
            </a:pP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EA69E26-808C-EDDF-9EFF-0F98D514D8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/>
              <a:t>Pre</a:t>
            </a:r>
            <a:r>
              <a:rPr lang="de-DE" dirty="0"/>
              <a:t>-school </a:t>
            </a:r>
            <a:r>
              <a:rPr lang="de-DE" dirty="0" err="1"/>
              <a:t>information</a:t>
            </a:r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4C60FF7-297E-0AEB-E436-02646947C3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799" y="2111433"/>
            <a:ext cx="4034922" cy="3900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240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C6A7D-1114-687A-D159-CB871445F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A80C8C-88E9-D69F-CD04-54D2F1FDB6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101" y="1041399"/>
            <a:ext cx="9431180" cy="2765830"/>
          </a:xfrm>
        </p:spPr>
        <p:txBody>
          <a:bodyPr>
            <a:normAutofit/>
          </a:bodyPr>
          <a:lstStyle/>
          <a:p>
            <a:pPr algn="l"/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Thank</a:t>
            </a:r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</a:t>
            </a:r>
            <a: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b="1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attention</a:t>
            </a:r>
            <a:br>
              <a:rPr lang="de-CH" b="1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de-CH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4A13C2F7-FEAC-C570-AD44-CA7373581E3F}"/>
              </a:ext>
            </a:extLst>
          </p:cNvPr>
          <p:cNvSpPr/>
          <p:nvPr/>
        </p:nvSpPr>
        <p:spPr>
          <a:xfrm>
            <a:off x="4668252" y="707413"/>
            <a:ext cx="6889433" cy="5457567"/>
          </a:xfrm>
          <a:prstGeom prst="rect">
            <a:avLst/>
          </a:prstGeom>
          <a:noFill/>
          <a:ln>
            <a:noFill/>
          </a:ln>
          <a:effectLst>
            <a:outerShdw blurRad="38100" dist="50800" dir="1200000" algn="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2D96277-282B-37BC-B174-283168ED281B}"/>
              </a:ext>
            </a:extLst>
          </p:cNvPr>
          <p:cNvSpPr txBox="1"/>
          <p:nvPr/>
        </p:nvSpPr>
        <p:spPr>
          <a:xfrm>
            <a:off x="810100" y="5676871"/>
            <a:ext cx="5420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>
                <a:solidFill>
                  <a:schemeClr val="bg1"/>
                </a:solidFill>
              </a:rPr>
              <a:t>Evelyne Bucher		Kim Weber</a:t>
            </a:r>
          </a:p>
          <a:p>
            <a:r>
              <a:rPr lang="de-CH" sz="1400" dirty="0">
                <a:solidFill>
                  <a:schemeClr val="bg1"/>
                </a:solidFill>
              </a:rPr>
              <a:t>Leiterin Gesellschaft		Integrationsbeauftragte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8B54BF9-017C-CD00-7109-48166AF2D8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t="8845" r="41459" b="68692"/>
          <a:stretch/>
        </p:blipFill>
        <p:spPr bwMode="auto">
          <a:xfrm>
            <a:off x="3150789" y="2804672"/>
            <a:ext cx="5219293" cy="349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3D7EA59-7A31-B1FA-649C-D570F794C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054"/>
          <a:stretch/>
        </p:blipFill>
        <p:spPr>
          <a:xfrm>
            <a:off x="5966234" y="-1064115"/>
            <a:ext cx="7212624" cy="499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517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F0943-2880-341E-8B9A-2757CBE18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Sources</a:t>
            </a:r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4B1EB9-B96A-20D2-8BF7-8A676710A8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/>
              <a:t>Pre</a:t>
            </a:r>
            <a:r>
              <a:rPr lang="de-DE" dirty="0"/>
              <a:t>-school </a:t>
            </a:r>
            <a:r>
              <a:rPr lang="de-DE" dirty="0" err="1"/>
              <a:t>information</a:t>
            </a:r>
            <a:endParaRPr lang="de-CH" dirty="0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60B5FE7-7603-F7E2-6DA7-3F3149E9226A}"/>
              </a:ext>
            </a:extLst>
          </p:cNvPr>
          <p:cNvSpPr txBox="1">
            <a:spLocks/>
          </p:cNvSpPr>
          <p:nvPr/>
        </p:nvSpPr>
        <p:spPr>
          <a:xfrm>
            <a:off x="559903" y="2027104"/>
            <a:ext cx="8053745" cy="41871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CH" sz="2000" b="0" i="0" kern="1200" smtClean="0">
                <a:solidFill>
                  <a:srgbClr val="5F696E"/>
                </a:solidFill>
                <a:effectLst/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Tx/>
              <a:buChar char="-"/>
            </a:pPr>
            <a:r>
              <a:rPr lang="de-CH" sz="2600" dirty="0"/>
              <a:t>Videos Bildungsdirektion Kanton Zürich. Lerngelegenheiten für Kinder bis 4: https://www.kinder-4.ch/filmfinder</a:t>
            </a:r>
          </a:p>
          <a:p>
            <a:pPr marL="342900" indent="-342900">
              <a:buFontTx/>
              <a:buChar char="-"/>
            </a:pPr>
            <a:r>
              <a:rPr lang="de-CH" sz="2600" dirty="0"/>
              <a:t>Bilder: pexels.com</a:t>
            </a:r>
          </a:p>
          <a:p>
            <a:pPr marL="342900" indent="-342900">
              <a:buFontTx/>
              <a:buChar char="-"/>
            </a:pPr>
            <a:r>
              <a:rPr lang="de-CH" sz="2600" dirty="0"/>
              <a:t>Projuventute.ch:</a:t>
            </a:r>
            <a:r>
              <a:rPr lang="de-CH" sz="2600" dirty="0">
                <a:solidFill>
                  <a:srgbClr val="5E686D"/>
                </a:solidFill>
              </a:rPr>
              <a:t> </a:t>
            </a:r>
            <a:r>
              <a:rPr lang="de-CH" sz="2600" dirty="0">
                <a:solidFill>
                  <a:srgbClr val="5E686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Entwicklungsschritte bei Ihrem Kind</a:t>
            </a:r>
            <a:endParaRPr lang="de-CH" sz="2600" dirty="0">
              <a:solidFill>
                <a:srgbClr val="5E686D"/>
              </a:solidFill>
            </a:endParaRPr>
          </a:p>
          <a:p>
            <a:pPr marL="342900" indent="-342900">
              <a:buFontTx/>
              <a:buChar char="-"/>
            </a:pPr>
            <a:r>
              <a:rPr lang="de-CH" sz="2600" dirty="0" err="1">
                <a:solidFill>
                  <a:srgbClr val="5E686D"/>
                </a:solidFill>
              </a:rPr>
              <a:t>Physical</a:t>
            </a:r>
            <a:r>
              <a:rPr lang="de-CH" sz="2600" dirty="0">
                <a:solidFill>
                  <a:srgbClr val="5E686D"/>
                </a:solidFill>
              </a:rPr>
              <a:t> </a:t>
            </a:r>
            <a:r>
              <a:rPr lang="de-CH" sz="2600" dirty="0" err="1">
                <a:solidFill>
                  <a:srgbClr val="5E686D"/>
                </a:solidFill>
              </a:rPr>
              <a:t>materials</a:t>
            </a:r>
            <a:r>
              <a:rPr lang="de-CH" sz="2600" dirty="0">
                <a:solidFill>
                  <a:srgbClr val="5E686D"/>
                </a:solidFill>
              </a:rPr>
              <a:t> in </a:t>
            </a:r>
            <a:r>
              <a:rPr lang="de-CH" sz="2600" dirty="0" err="1">
                <a:solidFill>
                  <a:srgbClr val="5E686D"/>
                </a:solidFill>
              </a:rPr>
              <a:t>the</a:t>
            </a:r>
            <a:r>
              <a:rPr lang="de-CH" sz="2600" dirty="0">
                <a:solidFill>
                  <a:srgbClr val="5E686D"/>
                </a:solidFill>
              </a:rPr>
              <a:t> </a:t>
            </a:r>
            <a:r>
              <a:rPr lang="de-CH" sz="2600" dirty="0" err="1">
                <a:solidFill>
                  <a:srgbClr val="5E686D"/>
                </a:solidFill>
              </a:rPr>
              <a:t>envelope</a:t>
            </a:r>
            <a:r>
              <a:rPr lang="de-CH" sz="2600" dirty="0">
                <a:solidFill>
                  <a:srgbClr val="5E686D"/>
                </a:solidFill>
              </a:rPr>
              <a:t>: 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Feedback form</a:t>
            </a: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QR code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2026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presentation</a:t>
            </a:r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Kids Want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to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Talk (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short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film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inspirations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800100" lvl="1" indent="-342900">
              <a:buFontTx/>
              <a:buChar char="-"/>
            </a:pP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Brochure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«Learning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begins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well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before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Kindergarten»</a:t>
            </a:r>
          </a:p>
          <a:p>
            <a:pPr marL="800100" lvl="1" indent="-342900">
              <a:buFontTx/>
              <a:buChar char="-"/>
            </a:pP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Parentu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App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informed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parents</a:t>
            </a:r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Children in Richterswil</a:t>
            </a:r>
          </a:p>
          <a:p>
            <a:pPr marL="800100" lvl="1" indent="-342900">
              <a:buFontTx/>
              <a:buChar char="-"/>
            </a:pP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Activities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Children in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de-CH" sz="2000" dirty="0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Horgen </a:t>
            </a:r>
            <a:r>
              <a:rPr lang="de-CH" sz="2000" dirty="0" err="1">
                <a:solidFill>
                  <a:srgbClr val="5E686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district</a:t>
            </a:r>
            <a:endParaRPr lang="de-CH" sz="2000" dirty="0">
              <a:solidFill>
                <a:srgbClr val="5E686D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de-CH" dirty="0">
              <a:solidFill>
                <a:srgbClr val="5E686D"/>
              </a:solidFill>
            </a:endParaRPr>
          </a:p>
          <a:p>
            <a:r>
              <a:rPr lang="de-CH" sz="2600" b="1" dirty="0">
                <a:solidFill>
                  <a:srgbClr val="5E686D"/>
                </a:solidFill>
              </a:rPr>
              <a:t>Kontakt</a:t>
            </a:r>
          </a:p>
          <a:p>
            <a:r>
              <a:rPr lang="de-CH" sz="2600" dirty="0">
                <a:solidFill>
                  <a:srgbClr val="5E686D"/>
                </a:solidFill>
              </a:rPr>
              <a:t>Evelyne Bucher, </a:t>
            </a:r>
            <a:r>
              <a:rPr lang="de-CH" sz="2600" dirty="0" err="1">
                <a:solidFill>
                  <a:srgbClr val="5E686D"/>
                </a:solidFill>
              </a:rPr>
              <a:t>Director</a:t>
            </a:r>
            <a:r>
              <a:rPr lang="de-CH" sz="2600" dirty="0">
                <a:solidFill>
                  <a:srgbClr val="5E686D"/>
                </a:solidFill>
              </a:rPr>
              <a:t> «Gesellschaft», </a:t>
            </a:r>
            <a:r>
              <a:rPr lang="de-CH" sz="2600" dirty="0">
                <a:solidFill>
                  <a:srgbClr val="5E686D"/>
                </a:solidFill>
                <a:hlinkClick r:id="rId4"/>
              </a:rPr>
              <a:t>evelyne.bucher@richterswil.ch</a:t>
            </a:r>
            <a:endParaRPr lang="de-CH" sz="2600" dirty="0">
              <a:solidFill>
                <a:srgbClr val="5E686D"/>
              </a:solidFill>
            </a:endParaRPr>
          </a:p>
          <a:p>
            <a:r>
              <a:rPr lang="de-CH" sz="2600" dirty="0">
                <a:solidFill>
                  <a:srgbClr val="5E686D"/>
                </a:solidFill>
              </a:rPr>
              <a:t>Kim Weber, «Integrationsbeauftragte», </a:t>
            </a:r>
            <a:r>
              <a:rPr lang="de-CH" sz="2600" dirty="0">
                <a:solidFill>
                  <a:srgbClr val="5E686D"/>
                </a:solidFill>
                <a:hlinkClick r:id="rId5"/>
              </a:rPr>
              <a:t>kim.weber@richterswil.ch</a:t>
            </a:r>
            <a:r>
              <a:rPr lang="de-CH" sz="2600" dirty="0">
                <a:solidFill>
                  <a:srgbClr val="5E686D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9938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9EAB3-0AA8-C67B-05BE-8F1BC8003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Daily </a:t>
            </a:r>
            <a:r>
              <a:rPr lang="de-CH" dirty="0" err="1"/>
              <a:t>life</a:t>
            </a:r>
            <a:r>
              <a:rPr lang="de-CH" dirty="0"/>
              <a:t> at </a:t>
            </a:r>
            <a:r>
              <a:rPr lang="de-CH" dirty="0" err="1"/>
              <a:t>pre</a:t>
            </a:r>
            <a:r>
              <a:rPr lang="de-CH" dirty="0"/>
              <a:t>-school («Kindergarten»)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5BB0E8-7C0E-E02C-D388-3E07311B27A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9765" y="2244633"/>
            <a:ext cx="5536097" cy="441892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60000"/>
              </a:lnSpc>
            </a:pPr>
            <a:r>
              <a:rPr lang="en-US" sz="4000" dirty="0"/>
              <a:t>Starting pre-school is a major adjustment, no matter what situation the Children were in before.</a:t>
            </a:r>
          </a:p>
          <a:p>
            <a:pPr>
              <a:lnSpc>
                <a:spcPct val="160000"/>
              </a:lnSpc>
            </a:pPr>
            <a:r>
              <a:rPr lang="en-US" sz="4000" dirty="0"/>
              <a:t>The school’s orientation event, “Starting School” (“</a:t>
            </a:r>
            <a:r>
              <a:rPr lang="en-US" sz="4000" dirty="0" err="1"/>
              <a:t>Eintritt</a:t>
            </a:r>
            <a:r>
              <a:rPr lang="en-US" sz="4000" dirty="0"/>
              <a:t> in die </a:t>
            </a:r>
            <a:r>
              <a:rPr lang="en-US" sz="4000" dirty="0" err="1"/>
              <a:t>Volksschule</a:t>
            </a:r>
            <a:r>
              <a:rPr lang="en-US" sz="4000" dirty="0"/>
              <a:t>”), which focuses on the transition to pre-school, will take place in March 2027.</a:t>
            </a:r>
          </a:p>
          <a:p>
            <a:pPr>
              <a:lnSpc>
                <a:spcPct val="160000"/>
              </a:lnSpc>
            </a:pPr>
            <a:r>
              <a:rPr lang="en-US" sz="4000" dirty="0"/>
              <a:t>Get a glimpse into daily life at the pre-school with the pre-school teachers: Mirjam Kuhn, Mettlen 3 and Céline Gerig, Mettlen 4</a:t>
            </a:r>
          </a:p>
          <a:p>
            <a:endParaRPr lang="de-CH" dirty="0"/>
          </a:p>
          <a:p>
            <a:endParaRPr lang="de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33220F-9C17-FBD4-421E-C97C1418FAA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CH" dirty="0" err="1"/>
              <a:t>Pre</a:t>
            </a:r>
            <a:r>
              <a:rPr lang="de-CH" dirty="0"/>
              <a:t>-school </a:t>
            </a:r>
            <a:r>
              <a:rPr lang="de-CH" dirty="0" err="1"/>
              <a:t>information</a:t>
            </a:r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472518E-0C9B-029B-2976-AF7E3292F0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33"/>
          <a:stretch/>
        </p:blipFill>
        <p:spPr>
          <a:xfrm>
            <a:off x="6487885" y="2244633"/>
            <a:ext cx="3448575" cy="302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FCB9333-84D2-3FFF-C61C-21B3F9577C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36" y="373865"/>
            <a:ext cx="10328328" cy="6110270"/>
          </a:xfrm>
          <a:prstGeom prst="rect">
            <a:avLst/>
          </a:prstGeom>
        </p:spPr>
      </p:pic>
      <p:pic>
        <p:nvPicPr>
          <p:cNvPr id="7" name="Grafik 6" descr="Ein Bild, das Silhouette, Kunst enthält.&#10;&#10;KI-generierte Inhalte können fehlerhaft sein.">
            <a:extLst>
              <a:ext uri="{FF2B5EF4-FFF2-40B4-BE49-F238E27FC236}">
                <a16:creationId xmlns:a16="http://schemas.microsoft.com/office/drawing/2014/main" id="{FA01CCB0-96E5-AED2-A600-30666E538D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00" b="88800" l="5515" r="93382">
                        <a14:foregroundMark x1="5515" y1="24244" x2="5515" y2="39200"/>
                        <a14:foregroundMark x1="15441" y1="17600" x2="15809" y2="52000"/>
                        <a14:foregroundMark x1="35662" y1="22400" x2="35662" y2="41600"/>
                        <a14:foregroundMark x1="50735" y1="25600" x2="44853" y2="36000"/>
                        <a14:foregroundMark x1="55515" y1="39200" x2="59926" y2="40000"/>
                        <a14:foregroundMark x1="69230" y1="36152" x2="69853" y2="40800"/>
                        <a14:foregroundMark x1="68137" y1="28000" x2="68805" y2="32983"/>
                        <a14:foregroundMark x1="67279" y1="21600" x2="68137" y2="28000"/>
                        <a14:foregroundMark x1="81250" y1="17600" x2="81250" y2="42400"/>
                        <a14:foregroundMark x1="93382" y1="23200" x2="92647" y2="42400"/>
                        <a14:foregroundMark x1="24422" y1="16000" x2="25735" y2="36000"/>
                        <a14:foregroundMark x1="24265" y1="13600" x2="24422" y2="16000"/>
                        <a14:foregroundMark x1="22426" y1="14400" x2="22059" y2="15200"/>
                        <a14:backgroundMark x1="5515" y1="19200" x2="4044" y2="20000"/>
                        <a14:backgroundMark x1="66544" y1="28000" x2="66544" y2="28000"/>
                        <a14:backgroundMark x1="67647" y1="33600" x2="68015" y2="3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187" y="3790576"/>
            <a:ext cx="3131626" cy="142765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2ED48C4-C4EE-EDF3-13C6-33E0B9A0A151}"/>
              </a:ext>
            </a:extLst>
          </p:cNvPr>
          <p:cNvSpPr txBox="1"/>
          <p:nvPr/>
        </p:nvSpPr>
        <p:spPr>
          <a:xfrm>
            <a:off x="2067983" y="2382664"/>
            <a:ext cx="8056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600" dirty="0">
                <a:solidFill>
                  <a:schemeClr val="bg1"/>
                </a:solidFill>
                <a:latin typeface="Aptos Narrow" panose="020B0004020202020204" pitchFamily="34" charset="0"/>
              </a:rPr>
              <a:t>PRE-SCHOOL</a:t>
            </a:r>
          </a:p>
        </p:txBody>
      </p:sp>
    </p:spTree>
    <p:extLst>
      <p:ext uri="{BB962C8B-B14F-4D97-AF65-F5344CB8AC3E}">
        <p14:creationId xmlns:p14="http://schemas.microsoft.com/office/powerpoint/2010/main" val="2578490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 descr="Ein Bild, das Farbigkeit enthält.&#10;&#10;KI-generierte Inhalte können fehlerhaft sein.">
            <a:extLst>
              <a:ext uri="{FF2B5EF4-FFF2-40B4-BE49-F238E27FC236}">
                <a16:creationId xmlns:a16="http://schemas.microsoft.com/office/drawing/2014/main" id="{010277FD-81BF-4146-D56E-3D784C422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38" y="1220066"/>
            <a:ext cx="7772400" cy="469959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5A4DCA45-128D-A114-F661-6731EF9B426E}"/>
              </a:ext>
            </a:extLst>
          </p:cNvPr>
          <p:cNvSpPr txBox="1"/>
          <p:nvPr/>
        </p:nvSpPr>
        <p:spPr>
          <a:xfrm>
            <a:off x="334227" y="3948208"/>
            <a:ext cx="7992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 err="1">
                <a:latin typeface="Aptos Narrow" panose="020B0004020202020204" pitchFamily="34" charset="0"/>
              </a:rPr>
              <a:t>Pre</a:t>
            </a:r>
            <a:r>
              <a:rPr lang="de-DE" sz="4000" dirty="0">
                <a:latin typeface="Aptos Narrow" panose="020B0004020202020204" pitchFamily="34" charset="0"/>
              </a:rPr>
              <a:t>-schools in Richterswil-</a:t>
            </a:r>
            <a:r>
              <a:rPr lang="de-DE" sz="4000" dirty="0" err="1">
                <a:latin typeface="Aptos Narrow" panose="020B0004020202020204" pitchFamily="34" charset="0"/>
              </a:rPr>
              <a:t>Samstagern</a:t>
            </a:r>
            <a:endParaRPr lang="de-DE" sz="4000" dirty="0">
              <a:latin typeface="Aptos Narrow" panose="020B0004020202020204" pitchFamily="34" charset="0"/>
            </a:endParaRP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8032C2A-AD5F-93E6-0767-84E1C5F8D790}"/>
              </a:ext>
            </a:extLst>
          </p:cNvPr>
          <p:cNvGrpSpPr/>
          <p:nvPr/>
        </p:nvGrpSpPr>
        <p:grpSpPr>
          <a:xfrm>
            <a:off x="4823411" y="2352195"/>
            <a:ext cx="2669692" cy="1491074"/>
            <a:chOff x="2796476" y="1758826"/>
            <a:chExt cx="2292179" cy="1613603"/>
          </a:xfrm>
        </p:grpSpPr>
        <p:pic>
          <p:nvPicPr>
            <p:cNvPr id="18" name="Grafik 17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E0A99CF-BA6A-7649-F77A-5BE500F33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60977" r="13778" b="14077"/>
            <a:stretch/>
          </p:blipFill>
          <p:spPr>
            <a:xfrm>
              <a:off x="2796476" y="2424201"/>
              <a:ext cx="2292179" cy="948228"/>
            </a:xfrm>
            <a:prstGeom prst="rect">
              <a:avLst/>
            </a:prstGeom>
          </p:spPr>
        </p:pic>
        <p:pic>
          <p:nvPicPr>
            <p:cNvPr id="19" name="Grafik 18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8809844-3354-2A29-8BBE-4A3FACB3D9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pic>
        <p:nvPicPr>
          <p:cNvPr id="8" name="Grafik 7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9AA86741-F601-D3BE-5B59-CED3FCC9E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2667" r="13778" b="56895"/>
          <a:stretch/>
        </p:blipFill>
        <p:spPr>
          <a:xfrm>
            <a:off x="2775790" y="316504"/>
            <a:ext cx="2255769" cy="933879"/>
          </a:xfrm>
          <a:prstGeom prst="rect">
            <a:avLst/>
          </a:prstGeom>
        </p:spPr>
      </p:pic>
      <p:pic>
        <p:nvPicPr>
          <p:cNvPr id="9" name="Grafik 8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5B535FE1-9DFF-23B5-B76A-00752E7E4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60977" r="13778" b="14077"/>
          <a:stretch/>
        </p:blipFill>
        <p:spPr>
          <a:xfrm>
            <a:off x="2756735" y="1342248"/>
            <a:ext cx="2331988" cy="765386"/>
          </a:xfrm>
          <a:prstGeom prst="rect">
            <a:avLst/>
          </a:prstGeom>
        </p:spPr>
      </p:pic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DD39D192-D0E5-6808-ADD2-950C586AD6E2}"/>
              </a:ext>
            </a:extLst>
          </p:cNvPr>
          <p:cNvGrpSpPr/>
          <p:nvPr/>
        </p:nvGrpSpPr>
        <p:grpSpPr>
          <a:xfrm>
            <a:off x="179090" y="148094"/>
            <a:ext cx="2489465" cy="2761783"/>
            <a:chOff x="2837275" y="1257659"/>
            <a:chExt cx="2217262" cy="2784521"/>
          </a:xfrm>
        </p:grpSpPr>
        <p:pic>
          <p:nvPicPr>
            <p:cNvPr id="26" name="Grafik 25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BBACECC8-E5CA-7428-43CA-0CAF024D8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>
              <a:off x="2837275" y="1257659"/>
              <a:ext cx="2217262" cy="2784521"/>
            </a:xfrm>
            <a:prstGeom prst="rect">
              <a:avLst/>
            </a:prstGeom>
          </p:spPr>
        </p:pic>
        <p:pic>
          <p:nvPicPr>
            <p:cNvPr id="27" name="Grafik 26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502DD1C1-2740-5EDF-CABE-C4CAAC79F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sp>
        <p:nvSpPr>
          <p:cNvPr id="24" name="Textfeld 23">
            <a:extLst>
              <a:ext uri="{FF2B5EF4-FFF2-40B4-BE49-F238E27FC236}">
                <a16:creationId xmlns:a16="http://schemas.microsoft.com/office/drawing/2014/main" id="{18C82E8A-AC19-1BBA-AECD-EE96164E0881}"/>
              </a:ext>
            </a:extLst>
          </p:cNvPr>
          <p:cNvSpPr txBox="1"/>
          <p:nvPr/>
        </p:nvSpPr>
        <p:spPr>
          <a:xfrm>
            <a:off x="688100" y="562849"/>
            <a:ext cx="14946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 err="1">
                <a:highlight>
                  <a:srgbClr val="FFFF00"/>
                </a:highlight>
              </a:rPr>
              <a:t>Hügsam</a:t>
            </a:r>
            <a:r>
              <a:rPr lang="de-DE" sz="1700" b="1">
                <a:highlight>
                  <a:srgbClr val="FFFF00"/>
                </a:highlight>
              </a:rPr>
              <a:t> 1</a:t>
            </a:r>
          </a:p>
          <a:p>
            <a:pPr algn="ctr"/>
            <a:r>
              <a:rPr lang="de-DE" sz="1700" b="1" err="1">
                <a:highlight>
                  <a:srgbClr val="FFFF00"/>
                </a:highlight>
              </a:rPr>
              <a:t>Hügsam</a:t>
            </a:r>
            <a:r>
              <a:rPr lang="de-DE" sz="1700" b="1">
                <a:highlight>
                  <a:srgbClr val="FFFF00"/>
                </a:highlight>
              </a:rPr>
              <a:t> 2</a:t>
            </a:r>
          </a:p>
        </p:txBody>
      </p: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92D9272D-485D-64E5-A31D-095274F02B03}"/>
              </a:ext>
            </a:extLst>
          </p:cNvPr>
          <p:cNvGrpSpPr/>
          <p:nvPr/>
        </p:nvGrpSpPr>
        <p:grpSpPr>
          <a:xfrm>
            <a:off x="7511925" y="455119"/>
            <a:ext cx="4152899" cy="2173121"/>
            <a:chOff x="83813" y="1466927"/>
            <a:chExt cx="4014813" cy="2784521"/>
          </a:xfrm>
        </p:grpSpPr>
        <p:pic>
          <p:nvPicPr>
            <p:cNvPr id="33" name="Grafik 32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78280C0-E025-6C59-3309-62765A694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>
              <a:off x="83813" y="1466927"/>
              <a:ext cx="2217262" cy="2784521"/>
            </a:xfrm>
            <a:prstGeom prst="rect">
              <a:avLst/>
            </a:prstGeom>
          </p:spPr>
        </p:pic>
        <p:pic>
          <p:nvPicPr>
            <p:cNvPr id="34" name="Grafik 33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12478F9F-A292-E0EC-F1D4-2154265491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sp>
        <p:nvSpPr>
          <p:cNvPr id="23" name="Textfeld 22">
            <a:extLst>
              <a:ext uri="{FF2B5EF4-FFF2-40B4-BE49-F238E27FC236}">
                <a16:creationId xmlns:a16="http://schemas.microsoft.com/office/drawing/2014/main" id="{82E46C1E-3D2B-1A7C-D0AB-A5E987A36F8D}"/>
              </a:ext>
            </a:extLst>
          </p:cNvPr>
          <p:cNvSpPr txBox="1"/>
          <p:nvPr/>
        </p:nvSpPr>
        <p:spPr>
          <a:xfrm>
            <a:off x="3165661" y="708644"/>
            <a:ext cx="14878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 err="1">
                <a:highlight>
                  <a:srgbClr val="FFFF00"/>
                </a:highlight>
              </a:rPr>
              <a:t>Samstagern</a:t>
            </a:r>
            <a:endParaRPr lang="de-DE" sz="1700" b="1">
              <a:highlight>
                <a:srgbClr val="FFFF00"/>
              </a:highlight>
            </a:endParaRPr>
          </a:p>
        </p:txBody>
      </p: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5AC5629C-8545-8238-0D21-031AA403F223}"/>
              </a:ext>
            </a:extLst>
          </p:cNvPr>
          <p:cNvGrpSpPr/>
          <p:nvPr/>
        </p:nvGrpSpPr>
        <p:grpSpPr>
          <a:xfrm flipH="1">
            <a:off x="9913179" y="29595"/>
            <a:ext cx="2078988" cy="2761269"/>
            <a:chOff x="2837275" y="1257659"/>
            <a:chExt cx="2217262" cy="2784521"/>
          </a:xfrm>
        </p:grpSpPr>
        <p:pic>
          <p:nvPicPr>
            <p:cNvPr id="36" name="Grafik 35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7D462C71-0E54-DCE3-3D23-B45AF1A43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>
              <a:off x="2837275" y="1257659"/>
              <a:ext cx="2217262" cy="2784521"/>
            </a:xfrm>
            <a:prstGeom prst="rect">
              <a:avLst/>
            </a:prstGeom>
          </p:spPr>
        </p:pic>
        <p:pic>
          <p:nvPicPr>
            <p:cNvPr id="37" name="Grafik 36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CD948F3D-1784-11FA-C747-0742D8DD9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pic>
        <p:nvPicPr>
          <p:cNvPr id="3" name="Grafik 2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89215503-3D65-B5C4-7FD4-53911AF9D8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2667" r="13778" b="56895"/>
          <a:stretch/>
        </p:blipFill>
        <p:spPr>
          <a:xfrm>
            <a:off x="4859963" y="1960906"/>
            <a:ext cx="2582436" cy="106911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9B36B13-45E4-CE50-0488-20B00A93CC38}"/>
              </a:ext>
            </a:extLst>
          </p:cNvPr>
          <p:cNvSpPr txBox="1"/>
          <p:nvPr/>
        </p:nvSpPr>
        <p:spPr>
          <a:xfrm>
            <a:off x="8071103" y="726695"/>
            <a:ext cx="11535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Feld 1</a:t>
            </a:r>
          </a:p>
          <a:p>
            <a:pPr algn="ctr"/>
            <a:r>
              <a:rPr lang="de-DE" sz="1700" b="1">
                <a:highlight>
                  <a:srgbClr val="FFFF00"/>
                </a:highlight>
              </a:rPr>
              <a:t>Feld 2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286B8774-F03B-9099-3CB5-DA7501C887DC}"/>
              </a:ext>
            </a:extLst>
          </p:cNvPr>
          <p:cNvSpPr txBox="1"/>
          <p:nvPr/>
        </p:nvSpPr>
        <p:spPr>
          <a:xfrm>
            <a:off x="10121511" y="427916"/>
            <a:ext cx="17234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 err="1">
                <a:highlight>
                  <a:srgbClr val="FFFF00"/>
                </a:highlight>
              </a:rPr>
              <a:t>Reidholz</a:t>
            </a:r>
            <a:r>
              <a:rPr lang="de-DE" sz="1700" b="1">
                <a:highlight>
                  <a:srgbClr val="FFFF00"/>
                </a:highlight>
              </a:rPr>
              <a:t> 1</a:t>
            </a:r>
          </a:p>
          <a:p>
            <a:pPr algn="ctr"/>
            <a:r>
              <a:rPr lang="de-DE" sz="1700" b="1" err="1">
                <a:highlight>
                  <a:srgbClr val="FFFF00"/>
                </a:highlight>
              </a:rPr>
              <a:t>Reidholz</a:t>
            </a:r>
            <a:r>
              <a:rPr lang="de-DE" sz="1700" b="1">
                <a:highlight>
                  <a:srgbClr val="FFFF00"/>
                </a:highlight>
              </a:rPr>
              <a:t> 2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BB4E50F-D9CE-17B9-5AF1-EF45D271B81F}"/>
              </a:ext>
            </a:extLst>
          </p:cNvPr>
          <p:cNvSpPr txBox="1"/>
          <p:nvPr/>
        </p:nvSpPr>
        <p:spPr>
          <a:xfrm>
            <a:off x="5370646" y="2440347"/>
            <a:ext cx="158300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Leemann</a:t>
            </a:r>
          </a:p>
        </p:txBody>
      </p:sp>
      <p:pic>
        <p:nvPicPr>
          <p:cNvPr id="7" name="Grafik 6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4CDA35CE-F59A-39B4-1706-2EDA1FD913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12667" r="13778" b="56895"/>
          <a:stretch/>
        </p:blipFill>
        <p:spPr>
          <a:xfrm>
            <a:off x="357469" y="4740315"/>
            <a:ext cx="2582436" cy="1069118"/>
          </a:xfrm>
          <a:prstGeom prst="rect">
            <a:avLst/>
          </a:prstGeom>
        </p:spPr>
      </p:pic>
      <p:pic>
        <p:nvPicPr>
          <p:cNvPr id="45" name="Grafik 44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2158925B-7FCB-71E1-7CCE-7FA4F274D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543" t="25677" r="33380" b="62223"/>
          <a:stretch/>
        </p:blipFill>
        <p:spPr>
          <a:xfrm>
            <a:off x="1552402" y="5172192"/>
            <a:ext cx="345250" cy="376335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5F22AF80-9EED-4A22-F271-6D6365E2C652}"/>
              </a:ext>
            </a:extLst>
          </p:cNvPr>
          <p:cNvSpPr txBox="1"/>
          <p:nvPr/>
        </p:nvSpPr>
        <p:spPr>
          <a:xfrm>
            <a:off x="632911" y="5240751"/>
            <a:ext cx="196243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Grenzbach</a:t>
            </a:r>
          </a:p>
        </p:txBody>
      </p: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D13B54AC-0383-C7C8-4C2A-0A60B7B0837C}"/>
              </a:ext>
            </a:extLst>
          </p:cNvPr>
          <p:cNvGrpSpPr/>
          <p:nvPr/>
        </p:nvGrpSpPr>
        <p:grpSpPr>
          <a:xfrm>
            <a:off x="8237146" y="3081132"/>
            <a:ext cx="3663051" cy="3250291"/>
            <a:chOff x="2837275" y="1257659"/>
            <a:chExt cx="2217262" cy="2784521"/>
          </a:xfrm>
        </p:grpSpPr>
        <p:pic>
          <p:nvPicPr>
            <p:cNvPr id="48" name="Grafik 47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07D1C626-5DFD-F954-D577-2BDA1ABE17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75" t="12667" r="13778" b="14077"/>
            <a:stretch/>
          </p:blipFill>
          <p:spPr>
            <a:xfrm flipH="1">
              <a:off x="2837275" y="1257659"/>
              <a:ext cx="2217262" cy="2784521"/>
            </a:xfrm>
            <a:prstGeom prst="rect">
              <a:avLst/>
            </a:prstGeom>
          </p:spPr>
        </p:pic>
        <p:pic>
          <p:nvPicPr>
            <p:cNvPr id="49" name="Grafik 48" descr="Ein Bild, das Baum, Zeichnung, Fenster, Entwurf enthält.&#10;&#10;KI-generierte Inhalte können fehlerhaft sein.">
              <a:extLst>
                <a:ext uri="{FF2B5EF4-FFF2-40B4-BE49-F238E27FC236}">
                  <a16:creationId xmlns:a16="http://schemas.microsoft.com/office/drawing/2014/main" id="{593025DD-89DC-C2DB-0143-A4FA73103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10000" r="90000">
                          <a14:foregroundMark x1="18066" y1="43359" x2="18848" y2="76270"/>
                          <a14:foregroundMark x1="18848" y1="76270" x2="27734" y2="76367"/>
                          <a14:foregroundMark x1="27734" y1="76367" x2="47266" y2="74023"/>
                          <a14:foregroundMark x1="47266" y1="74023" x2="66895" y2="76660"/>
                          <a14:foregroundMark x1="66895" y1="76660" x2="75000" y2="72363"/>
                          <a14:foregroundMark x1="75000" y1="72363" x2="74121" y2="40430"/>
                          <a14:foregroundMark x1="35059" y1="44043" x2="47656" y2="53711"/>
                          <a14:foregroundMark x1="17871" y1="42090" x2="18555" y2="54297"/>
                          <a14:foregroundMark x1="18555" y1="54297" x2="22070" y2="63867"/>
                          <a14:foregroundMark x1="22070" y1="63867" x2="26270" y2="38965"/>
                          <a14:foregroundMark x1="26270" y1="38965" x2="29492" y2="70508"/>
                          <a14:foregroundMark x1="29492" y1="70508" x2="41113" y2="55273"/>
                          <a14:foregroundMark x1="41113" y1="55273" x2="53125" y2="50391"/>
                          <a14:foregroundMark x1="53125" y1="50391" x2="58008" y2="71289"/>
                          <a14:foregroundMark x1="58008" y1="71289" x2="57216" y2="81847"/>
                          <a14:foregroundMark x1="57866" y1="81932" x2="62207" y2="60938"/>
                          <a14:foregroundMark x1="62207" y1="60938" x2="64844" y2="56152"/>
                          <a14:foregroundMark x1="70410" y1="61035" x2="39844" y2="58398"/>
                          <a14:foregroundMark x1="39844" y1="58398" x2="37695" y2="57129"/>
                          <a14:foregroundMark x1="30176" y1="53027" x2="52539" y2="51465"/>
                          <a14:foregroundMark x1="52539" y1="51465" x2="71777" y2="55176"/>
                          <a14:foregroundMark x1="71777" y1="55176" x2="71875" y2="55664"/>
                          <a14:foregroundMark x1="76270" y1="45508" x2="76953" y2="74609"/>
                          <a14:foregroundMark x1="61230" y1="70508" x2="71484" y2="67090"/>
                          <a14:foregroundMark x1="71484" y1="67090" x2="72656" y2="65137"/>
                          <a14:foregroundMark x1="60547" y1="43359" x2="60742" y2="56641"/>
                          <a14:foregroundMark x1="44531" y1="30469" x2="58594" y2="29980"/>
                          <a14:foregroundMark x1="29004" y1="62207" x2="56641" y2="65625"/>
                          <a14:foregroundMark x1="42578" y1="72461" x2="65625" y2="72656"/>
                          <a14:foregroundMark x1="45703" y1="69043" x2="58008" y2="68066"/>
                          <a14:foregroundMark x1="58008" y1="68066" x2="58594" y2="68066"/>
                          <a14:foregroundMark x1="43555" y1="53711" x2="56348" y2="57910"/>
                          <a14:foregroundMark x1="59570" y1="44336" x2="69434" y2="46094"/>
                          <a14:foregroundMark x1="69434" y1="46094" x2="75586" y2="45508"/>
                          <a14:foregroundMark x1="23438" y1="65918" x2="26660" y2="74121"/>
                          <a14:foregroundMark x1="26660" y1="74121" x2="26563" y2="77051"/>
                          <a14:foregroundMark x1="20215" y1="78711" x2="52539" y2="76758"/>
                          <a14:foregroundMark x1="44043" y1="67383" x2="58984" y2="63672"/>
                          <a14:foregroundMark x1="58984" y1="63672" x2="39941" y2="67090"/>
                          <a14:foregroundMark x1="45508" y1="76074" x2="59082" y2="77051"/>
                          <a14:foregroundMark x1="79199" y1="42090" x2="80078" y2="58008"/>
                          <a14:foregroundMark x1="80078" y1="58008" x2="80371" y2="41504"/>
                          <a14:foregroundMark x1="80371" y1="41504" x2="81348" y2="50391"/>
                          <a14:foregroundMark x1="79859" y1="76923" x2="79688" y2="79980"/>
                          <a14:foregroundMark x1="80085" y1="72891" x2="79998" y2="74450"/>
                          <a14:foregroundMark x1="81348" y1="50391" x2="80411" y2="67081"/>
                          <a14:foregroundMark x1="45508" y1="80664" x2="61914" y2="79492"/>
                          <a14:foregroundMark x1="61914" y1="79492" x2="69824" y2="80957"/>
                          <a14:foregroundMark x1="69824" y1="80957" x2="62305" y2="82715"/>
                          <a14:foregroundMark x1="62305" y1="82715" x2="23145" y2="79980"/>
                          <a14:foregroundMark x1="23145" y1="79980" x2="20215" y2="81445"/>
                          <a14:foregroundMark x1="79883" y1="41406" x2="80859" y2="47949"/>
                          <a14:foregroundMark x1="80859" y1="42871" x2="80859" y2="47949"/>
                          <a14:foregroundMark x1="80664" y1="40918" x2="81641" y2="48633"/>
                          <a14:foregroundMark x1="79199" y1="77539" x2="75488" y2="84180"/>
                          <a14:foregroundMark x1="75488" y1="84180" x2="76074" y2="76465"/>
                          <a14:foregroundMark x1="76074" y1="76465" x2="79883" y2="78223"/>
                          <a14:foregroundMark x1="80664" y1="79688" x2="79883" y2="83594"/>
                          <a14:foregroundMark x1="74121" y1="80664" x2="66113" y2="80957"/>
                          <a14:foregroundMark x1="73828" y1="81836" x2="68262" y2="82129"/>
                          <a14:foregroundMark x1="17871" y1="81641" x2="28320" y2="81836"/>
                          <a14:foregroundMark x1="28320" y1="81836" x2="40625" y2="80957"/>
                          <a14:foregroundMark x1="27246" y1="83301" x2="29492" y2="83594"/>
                          <a14:foregroundMark x1="80380" y1="72871" x2="80570" y2="74333"/>
                          <a14:foregroundMark x1="80228" y1="72881" x2="80466" y2="74355"/>
                          <a14:foregroundMark x1="79980" y1="74512" x2="80664" y2="77051"/>
                          <a14:foregroundMark x1="79883" y1="67188" x2="79980" y2="73633"/>
                          <a14:foregroundMark x1="79785" y1="69824" x2="79785" y2="73047"/>
                          <a14:foregroundMark x1="79980" y1="69727" x2="80469" y2="72656"/>
                          <a14:backgroundMark x1="76270" y1="17188" x2="76465" y2="24609"/>
                          <a14:backgroundMark x1="76465" y1="24609" x2="79980" y2="34180"/>
                          <a14:backgroundMark x1="79980" y1="34180" x2="81543" y2="23047"/>
                          <a14:backgroundMark x1="81543" y1="23047" x2="90723" y2="34570"/>
                          <a14:backgroundMark x1="90723" y1="34570" x2="82067" y2="67214"/>
                          <a14:backgroundMark x1="82271" y1="80124" x2="82617" y2="81445"/>
                          <a14:backgroundMark x1="81507" y1="77206" x2="82238" y2="79998"/>
                          <a14:backgroundMark x1="82617" y1="81445" x2="85742" y2="74023"/>
                          <a14:backgroundMark x1="85742" y1="74023" x2="86230" y2="36816"/>
                          <a14:backgroundMark x1="54883" y1="85254" x2="57149" y2="83713"/>
                          <a14:backgroundMark x1="55859" y1="84277" x2="54688" y2="86719"/>
                          <a14:backgroundMark x1="56673" y1="83679" x2="56641" y2="83789"/>
                          <a14:backgroundMark x1="56885" y1="83694" x2="56641" y2="855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543" t="25677" r="33380" b="62223"/>
            <a:stretch/>
          </p:blipFill>
          <p:spPr>
            <a:xfrm>
              <a:off x="3793186" y="1758826"/>
              <a:ext cx="305440" cy="459937"/>
            </a:xfrm>
            <a:prstGeom prst="rect">
              <a:avLst/>
            </a:prstGeom>
          </p:spPr>
        </p:pic>
      </p:grpSp>
      <p:sp>
        <p:nvSpPr>
          <p:cNvPr id="50" name="Textfeld 49">
            <a:extLst>
              <a:ext uri="{FF2B5EF4-FFF2-40B4-BE49-F238E27FC236}">
                <a16:creationId xmlns:a16="http://schemas.microsoft.com/office/drawing/2014/main" id="{9414F951-D278-23FC-5034-1F31B7105799}"/>
              </a:ext>
            </a:extLst>
          </p:cNvPr>
          <p:cNvSpPr txBox="1"/>
          <p:nvPr/>
        </p:nvSpPr>
        <p:spPr>
          <a:xfrm>
            <a:off x="8899402" y="3608200"/>
            <a:ext cx="23385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700" b="1">
                <a:highlight>
                  <a:srgbClr val="FFFF00"/>
                </a:highlight>
              </a:rPr>
              <a:t>Mettlen 1/Mettlen 2</a:t>
            </a:r>
          </a:p>
          <a:p>
            <a:pPr algn="ctr"/>
            <a:r>
              <a:rPr lang="de-DE" sz="1700" b="1">
                <a:highlight>
                  <a:srgbClr val="FFFF00"/>
                </a:highlight>
              </a:rPr>
              <a:t>Mettlen 3/Mettlen 4</a:t>
            </a:r>
          </a:p>
        </p:txBody>
      </p:sp>
      <p:pic>
        <p:nvPicPr>
          <p:cNvPr id="5" name="Grafik 4" descr="Ein Bild, das Baum, Zeichnung, Fenster, Entwurf enthält.&#10;&#10;KI-generierte Inhalte können fehlerhaft sein.">
            <a:extLst>
              <a:ext uri="{FF2B5EF4-FFF2-40B4-BE49-F238E27FC236}">
                <a16:creationId xmlns:a16="http://schemas.microsoft.com/office/drawing/2014/main" id="{FA7C02DE-4221-2102-C1C2-E193580AAA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8066" y1="43359" x2="18848" y2="76270"/>
                        <a14:foregroundMark x1="18848" y1="76270" x2="27734" y2="76367"/>
                        <a14:foregroundMark x1="27734" y1="76367" x2="47266" y2="74023"/>
                        <a14:foregroundMark x1="47266" y1="74023" x2="66895" y2="76660"/>
                        <a14:foregroundMark x1="66895" y1="76660" x2="75000" y2="72363"/>
                        <a14:foregroundMark x1="75000" y1="72363" x2="74121" y2="40430"/>
                        <a14:foregroundMark x1="35059" y1="44043" x2="47656" y2="53711"/>
                        <a14:foregroundMark x1="17871" y1="42090" x2="18555" y2="54297"/>
                        <a14:foregroundMark x1="18555" y1="54297" x2="22070" y2="63867"/>
                        <a14:foregroundMark x1="22070" y1="63867" x2="26270" y2="38965"/>
                        <a14:foregroundMark x1="26270" y1="38965" x2="29492" y2="70508"/>
                        <a14:foregroundMark x1="29492" y1="70508" x2="41113" y2="55273"/>
                        <a14:foregroundMark x1="41113" y1="55273" x2="53125" y2="50391"/>
                        <a14:foregroundMark x1="53125" y1="50391" x2="58008" y2="71289"/>
                        <a14:foregroundMark x1="58008" y1="71289" x2="57216" y2="81847"/>
                        <a14:foregroundMark x1="57866" y1="81932" x2="62207" y2="60938"/>
                        <a14:foregroundMark x1="62207" y1="60938" x2="64844" y2="56152"/>
                        <a14:foregroundMark x1="70410" y1="61035" x2="39844" y2="58398"/>
                        <a14:foregroundMark x1="39844" y1="58398" x2="37695" y2="57129"/>
                        <a14:foregroundMark x1="30176" y1="53027" x2="52539" y2="51465"/>
                        <a14:foregroundMark x1="52539" y1="51465" x2="71777" y2="55176"/>
                        <a14:foregroundMark x1="71777" y1="55176" x2="71875" y2="55664"/>
                        <a14:foregroundMark x1="76270" y1="45508" x2="76953" y2="74609"/>
                        <a14:foregroundMark x1="61230" y1="70508" x2="71484" y2="67090"/>
                        <a14:foregroundMark x1="71484" y1="67090" x2="72656" y2="65137"/>
                        <a14:foregroundMark x1="60547" y1="43359" x2="60742" y2="56641"/>
                        <a14:foregroundMark x1="44531" y1="30469" x2="58594" y2="29980"/>
                        <a14:foregroundMark x1="29004" y1="62207" x2="56641" y2="65625"/>
                        <a14:foregroundMark x1="42578" y1="72461" x2="65625" y2="72656"/>
                        <a14:foregroundMark x1="45703" y1="69043" x2="58008" y2="68066"/>
                        <a14:foregroundMark x1="58008" y1="68066" x2="58594" y2="68066"/>
                        <a14:foregroundMark x1="43555" y1="53711" x2="56348" y2="57910"/>
                        <a14:foregroundMark x1="59570" y1="44336" x2="69434" y2="46094"/>
                        <a14:foregroundMark x1="69434" y1="46094" x2="75586" y2="45508"/>
                        <a14:foregroundMark x1="23438" y1="65918" x2="26660" y2="74121"/>
                        <a14:foregroundMark x1="26660" y1="74121" x2="26563" y2="77051"/>
                        <a14:foregroundMark x1="20215" y1="78711" x2="52539" y2="76758"/>
                        <a14:foregroundMark x1="44043" y1="67383" x2="58984" y2="63672"/>
                        <a14:foregroundMark x1="58984" y1="63672" x2="39941" y2="67090"/>
                        <a14:foregroundMark x1="45508" y1="76074" x2="59082" y2="77051"/>
                        <a14:foregroundMark x1="79199" y1="42090" x2="80078" y2="58008"/>
                        <a14:foregroundMark x1="80078" y1="58008" x2="80371" y2="41504"/>
                        <a14:foregroundMark x1="80371" y1="41504" x2="81348" y2="50391"/>
                        <a14:foregroundMark x1="79859" y1="76923" x2="79688" y2="79980"/>
                        <a14:foregroundMark x1="80085" y1="72891" x2="79998" y2="74450"/>
                        <a14:foregroundMark x1="81348" y1="50391" x2="80411" y2="67081"/>
                        <a14:foregroundMark x1="45508" y1="80664" x2="61914" y2="79492"/>
                        <a14:foregroundMark x1="61914" y1="79492" x2="69824" y2="80957"/>
                        <a14:foregroundMark x1="69824" y1="80957" x2="62305" y2="82715"/>
                        <a14:foregroundMark x1="62305" y1="82715" x2="23145" y2="79980"/>
                        <a14:foregroundMark x1="23145" y1="79980" x2="20215" y2="81445"/>
                        <a14:foregroundMark x1="79883" y1="41406" x2="80859" y2="47949"/>
                        <a14:foregroundMark x1="80859" y1="42871" x2="80859" y2="47949"/>
                        <a14:foregroundMark x1="80664" y1="40918" x2="81641" y2="48633"/>
                        <a14:foregroundMark x1="79199" y1="77539" x2="75488" y2="84180"/>
                        <a14:foregroundMark x1="75488" y1="84180" x2="76074" y2="76465"/>
                        <a14:foregroundMark x1="76074" y1="76465" x2="79883" y2="78223"/>
                        <a14:foregroundMark x1="80664" y1="79688" x2="79883" y2="83594"/>
                        <a14:foregroundMark x1="74121" y1="80664" x2="66113" y2="80957"/>
                        <a14:foregroundMark x1="73828" y1="81836" x2="68262" y2="82129"/>
                        <a14:foregroundMark x1="17871" y1="81641" x2="28320" y2="81836"/>
                        <a14:foregroundMark x1="28320" y1="81836" x2="40625" y2="80957"/>
                        <a14:foregroundMark x1="27246" y1="83301" x2="29492" y2="83594"/>
                        <a14:foregroundMark x1="80380" y1="72871" x2="80570" y2="74333"/>
                        <a14:foregroundMark x1="80228" y1="72881" x2="80466" y2="74355"/>
                        <a14:foregroundMark x1="79980" y1="74512" x2="80664" y2="77051"/>
                        <a14:foregroundMark x1="79883" y1="67188" x2="79980" y2="73633"/>
                        <a14:foregroundMark x1="79785" y1="69824" x2="79785" y2="73047"/>
                        <a14:foregroundMark x1="79980" y1="69727" x2="80469" y2="72656"/>
                        <a14:backgroundMark x1="76270" y1="17188" x2="76465" y2="24609"/>
                        <a14:backgroundMark x1="76465" y1="24609" x2="79980" y2="34180"/>
                        <a14:backgroundMark x1="79980" y1="34180" x2="81543" y2="23047"/>
                        <a14:backgroundMark x1="81543" y1="23047" x2="90723" y2="34570"/>
                        <a14:backgroundMark x1="90723" y1="34570" x2="82067" y2="67214"/>
                        <a14:backgroundMark x1="82271" y1="80124" x2="82617" y2="81445"/>
                        <a14:backgroundMark x1="81507" y1="77206" x2="82238" y2="79998"/>
                        <a14:backgroundMark x1="82617" y1="81445" x2="85742" y2="74023"/>
                        <a14:backgroundMark x1="85742" y1="74023" x2="86230" y2="36816"/>
                        <a14:backgroundMark x1="54883" y1="85254" x2="57149" y2="83713"/>
                        <a14:backgroundMark x1="55859" y1="84277" x2="54688" y2="86719"/>
                        <a14:backgroundMark x1="56673" y1="83679" x2="56641" y2="83789"/>
                        <a14:backgroundMark x1="56885" y1="83694" x2="56641" y2="855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75" t="60977" r="13778" b="14077"/>
          <a:stretch/>
        </p:blipFill>
        <p:spPr>
          <a:xfrm>
            <a:off x="338414" y="5766059"/>
            <a:ext cx="2669692" cy="87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86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2FCF2B4A-3288-5255-8DC8-7855E2111EC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424" y="2032364"/>
            <a:ext cx="4721530" cy="2793271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F4604D0-BEBF-2F9B-FD2A-92C4C5083BF8}"/>
              </a:ext>
            </a:extLst>
          </p:cNvPr>
          <p:cNvSpPr txBox="1"/>
          <p:nvPr/>
        </p:nvSpPr>
        <p:spPr>
          <a:xfrm>
            <a:off x="6738024" y="2551837"/>
            <a:ext cx="48783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>
                <a:latin typeface="Aptos Narrow" panose="020B0004020202020204" pitchFamily="34" charset="0"/>
              </a:rPr>
              <a:t>2 </a:t>
            </a:r>
            <a:r>
              <a:rPr lang="de-DE" sz="5400" dirty="0" err="1">
                <a:latin typeface="Aptos Narrow" panose="020B0004020202020204" pitchFamily="34" charset="0"/>
              </a:rPr>
              <a:t>Years</a:t>
            </a:r>
            <a:r>
              <a:rPr lang="de-DE" sz="5400" dirty="0">
                <a:latin typeface="Aptos Narrow" panose="020B0004020202020204" pitchFamily="34" charset="0"/>
              </a:rPr>
              <a:t> </a:t>
            </a:r>
          </a:p>
          <a:p>
            <a:pPr algn="ctr"/>
            <a:r>
              <a:rPr lang="de-DE" sz="5400" dirty="0" err="1">
                <a:latin typeface="Aptos Narrow" panose="020B0004020202020204" pitchFamily="34" charset="0"/>
              </a:rPr>
              <a:t>Pre</a:t>
            </a:r>
            <a:r>
              <a:rPr lang="de-DE" sz="5400" dirty="0">
                <a:latin typeface="Aptos Narrow" panose="020B0004020202020204" pitchFamily="34" charset="0"/>
              </a:rPr>
              <a:t>-school</a:t>
            </a:r>
            <a:endParaRPr lang="de-DE" sz="4000" dirty="0">
              <a:latin typeface="Aptos Narrow" panose="020B0004020202020204" pitchFamily="34" charset="0"/>
            </a:endParaRPr>
          </a:p>
        </p:txBody>
      </p:sp>
      <p:pic>
        <p:nvPicPr>
          <p:cNvPr id="6" name="Grafik 5" descr="Ein Bild, das Zeichnung, Entwurf, Haus, Darstellung enthält.&#10;&#10;KI-generierte Inhalte können fehlerhaft sein.">
            <a:extLst>
              <a:ext uri="{FF2B5EF4-FFF2-40B4-BE49-F238E27FC236}">
                <a16:creationId xmlns:a16="http://schemas.microsoft.com/office/drawing/2014/main" id="{A66A6A43-F6E5-9E25-50CA-09BD6C87E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33" y="618547"/>
            <a:ext cx="4881125" cy="4881125"/>
          </a:xfrm>
          <a:prstGeom prst="rect">
            <a:avLst/>
          </a:prstGeom>
        </p:spPr>
      </p:pic>
      <p:pic>
        <p:nvPicPr>
          <p:cNvPr id="3" name="Grafik 2" descr="Ein Bild, das Zeichnung, Entwurf, Cartoon, Darstellung enthält.&#10;&#10;KI-generierte Inhalte können fehlerhaft sein.">
            <a:extLst>
              <a:ext uri="{FF2B5EF4-FFF2-40B4-BE49-F238E27FC236}">
                <a16:creationId xmlns:a16="http://schemas.microsoft.com/office/drawing/2014/main" id="{29657CA7-1859-7B1B-67D3-AD2C2468A1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377" y="1358328"/>
            <a:ext cx="4721530" cy="472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9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E4B334ED-415B-6003-53B9-2B09A7AC25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17"/>
          <a:stretch/>
        </p:blipFill>
        <p:spPr>
          <a:xfrm>
            <a:off x="6741084" y="1621333"/>
            <a:ext cx="4613902" cy="424028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A61B124-CE3E-2859-8173-E798F482D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568" y="1609810"/>
            <a:ext cx="4628350" cy="430271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DC7588D-CAD2-A86F-4B59-E9DF319E86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0619" y="248535"/>
            <a:ext cx="6952025" cy="1221035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B7166B3-A046-21D0-2732-C2EEBCDF91D0}"/>
              </a:ext>
            </a:extLst>
          </p:cNvPr>
          <p:cNvSpPr txBox="1"/>
          <p:nvPr/>
        </p:nvSpPr>
        <p:spPr>
          <a:xfrm>
            <a:off x="3377969" y="5778468"/>
            <a:ext cx="5697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b="1" dirty="0"/>
              <a:t>8.15 – 11.50 </a:t>
            </a:r>
            <a:r>
              <a:rPr lang="de-DE" sz="4800" b="1" dirty="0" err="1"/>
              <a:t>o‘clock</a:t>
            </a:r>
            <a:endParaRPr lang="de-DE" sz="4800" b="1" dirty="0"/>
          </a:p>
        </p:txBody>
      </p:sp>
    </p:spTree>
    <p:extLst>
      <p:ext uri="{BB962C8B-B14F-4D97-AF65-F5344CB8AC3E}">
        <p14:creationId xmlns:p14="http://schemas.microsoft.com/office/powerpoint/2010/main" val="2809553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C9A42-ACDD-E505-994D-AFC7F3E72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Farbigkeit enthält.&#10;&#10;KI-generierte Inhalte können fehlerhaft sein.">
            <a:extLst>
              <a:ext uri="{FF2B5EF4-FFF2-40B4-BE49-F238E27FC236}">
                <a16:creationId xmlns:a16="http://schemas.microsoft.com/office/drawing/2014/main" id="{B5A7B1CA-B626-9B9C-CF45-6A9A9D6DE5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59" y="562869"/>
            <a:ext cx="9480281" cy="5732262"/>
          </a:xfrm>
          <a:prstGeom prst="rect">
            <a:avLst/>
          </a:prstGeom>
        </p:spPr>
      </p:pic>
      <p:pic>
        <p:nvPicPr>
          <p:cNvPr id="3" name="Grafik 2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72F58C22-7F64-B9D6-4AF1-015A6B5B644F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365" b="81049" l="17992" r="75658">
                        <a14:foregroundMark x1="35771" y1="26020" x2="47086" y2="25899"/>
                        <a14:foregroundMark x1="47086" y1="25899" x2="52343" y2="30707"/>
                        <a14:foregroundMark x1="52343" y1="30707" x2="52000" y2="32848"/>
                        <a14:foregroundMark x1="54171" y1="25455" x2="54171" y2="27960"/>
                        <a14:foregroundMark x1="42343" y1="35152" x2="42514" y2="42303"/>
                        <a14:foregroundMark x1="42514" y1="42303" x2="43714" y2="45253"/>
                        <a14:foregroundMark x1="42914" y1="38101" x2="49771" y2="46101"/>
                        <a14:foregroundMark x1="49771" y1="46101" x2="51143" y2="54020"/>
                        <a14:foregroundMark x1="47886" y1="44121" x2="52800" y2="65495"/>
                        <a14:foregroundMark x1="38229" y1="59838" x2="38229" y2="67636"/>
                        <a14:foregroundMark x1="57486" y1="41010" x2="63086" y2="43879"/>
                        <a14:foregroundMark x1="63086" y1="43879" x2="66000" y2="49818"/>
                        <a14:foregroundMark x1="66000" y1="49818" x2="63486" y2="55434"/>
                        <a14:foregroundMark x1="63486" y1="55434" x2="65714" y2="58505"/>
                        <a14:foregroundMark x1="29714" y1="43919" x2="24400" y2="47152"/>
                        <a14:foregroundMark x1="24400" y1="47152" x2="21543" y2="52485"/>
                        <a14:foregroundMark x1="21543" y1="52485" x2="26571" y2="56768"/>
                        <a14:foregroundMark x1="26571" y1="56768" x2="25086" y2="60040"/>
                        <a14:foregroundMark x1="30000" y1="32040" x2="32743" y2="33616"/>
                        <a14:foregroundMark x1="27543" y1="46061" x2="25600" y2="47798"/>
                        <a14:backgroundMark x1="28629" y1="32040" x2="28629" y2="34182"/>
                        <a14:backgroundMark x1="27543" y1="29939" x2="27543" y2="29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783" t="10530" r="17134" b="11116"/>
          <a:stretch/>
        </p:blipFill>
        <p:spPr>
          <a:xfrm>
            <a:off x="4825200" y="976419"/>
            <a:ext cx="3145982" cy="4833481"/>
          </a:xfrm>
          <a:prstGeom prst="rect">
            <a:avLst/>
          </a:prstGeom>
        </p:spPr>
      </p:pic>
      <p:pic>
        <p:nvPicPr>
          <p:cNvPr id="2" name="Grafik 1" descr="Ein Bild, das Zeichnung, Entwurf, Darstellung, Kinderkunst enthält.&#10;&#10;KI-generierte Inhalte können fehlerhaft sein.">
            <a:extLst>
              <a:ext uri="{FF2B5EF4-FFF2-40B4-BE49-F238E27FC236}">
                <a16:creationId xmlns:a16="http://schemas.microsoft.com/office/drawing/2014/main" id="{9FBD1B3C-3C15-C1ED-221D-7A55F3FA94E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263" b="96889" l="17943" r="88629">
                        <a14:foregroundMark x1="35771" y1="26020" x2="47086" y2="25899"/>
                        <a14:foregroundMark x1="47086" y1="25899" x2="52343" y2="30707"/>
                        <a14:foregroundMark x1="52343" y1="30707" x2="52000" y2="32848"/>
                        <a14:foregroundMark x1="54171" y1="25455" x2="54171" y2="27960"/>
                        <a14:foregroundMark x1="42343" y1="35152" x2="42514" y2="42303"/>
                        <a14:foregroundMark x1="42514" y1="42303" x2="43714" y2="45253"/>
                        <a14:foregroundMark x1="42914" y1="38101" x2="49771" y2="46101"/>
                        <a14:foregroundMark x1="49771" y1="46101" x2="51143" y2="54020"/>
                        <a14:foregroundMark x1="47886" y1="44121" x2="52800" y2="65495"/>
                        <a14:foregroundMark x1="38229" y1="59838" x2="38229" y2="67636"/>
                        <a14:foregroundMark x1="57486" y1="41010" x2="63086" y2="43879"/>
                        <a14:foregroundMark x1="63086" y1="43879" x2="66000" y2="49818"/>
                        <a14:foregroundMark x1="66000" y1="49818" x2="63486" y2="55434"/>
                        <a14:foregroundMark x1="63486" y1="55434" x2="65714" y2="58505"/>
                        <a14:foregroundMark x1="29714" y1="43919" x2="24400" y2="47152"/>
                        <a14:foregroundMark x1="24400" y1="47152" x2="21543" y2="52485"/>
                        <a14:foregroundMark x1="21543" y1="52485" x2="26571" y2="56768"/>
                        <a14:foregroundMark x1="26571" y1="56768" x2="25086" y2="60040"/>
                        <a14:foregroundMark x1="30000" y1="32040" x2="32743" y2="33616"/>
                        <a14:foregroundMark x1="27543" y1="46061" x2="25600" y2="47798"/>
                        <a14:foregroundMark x1="78457" y1="90707" x2="83200" y2="95717"/>
                        <a14:foregroundMark x1="77257" y1="88162" x2="83771" y2="95313"/>
                        <a14:foregroundMark x1="85371" y1="92485" x2="86400" y2="96889"/>
                        <a14:foregroundMark x1="78514" y1="90061" x2="79314" y2="95475"/>
                        <a14:foregroundMark x1="81371" y1="96606" x2="88629" y2="96889"/>
                        <a14:foregroundMark x1="86171" y1="92606" x2="86171" y2="96323"/>
                        <a14:backgroundMark x1="28629" y1="32040" x2="28629" y2="34182"/>
                        <a14:backgroundMark x1="27543" y1="29939" x2="27543" y2="29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97" t="82723" r="2600" b="-2009"/>
          <a:stretch/>
        </p:blipFill>
        <p:spPr>
          <a:xfrm>
            <a:off x="7373994" y="4837241"/>
            <a:ext cx="828261" cy="88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489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la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1321</Words>
  <Application>Microsoft Office PowerPoint</Application>
  <PresentationFormat>Breitbild</PresentationFormat>
  <Paragraphs>288</Paragraphs>
  <Slides>32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32</vt:i4>
      </vt:variant>
    </vt:vector>
  </HeadingPairs>
  <TitlesOfParts>
    <vt:vector size="39" baseType="lpstr">
      <vt:lpstr>Aptos</vt:lpstr>
      <vt:lpstr>Aptos Display</vt:lpstr>
      <vt:lpstr>Aptos Narrow</vt:lpstr>
      <vt:lpstr>Arial</vt:lpstr>
      <vt:lpstr>Neue Haas Grotesk Text Pro Medi</vt:lpstr>
      <vt:lpstr>Segoe UI</vt:lpstr>
      <vt:lpstr>Office</vt:lpstr>
      <vt:lpstr>PowerPoint-Präsentation</vt:lpstr>
      <vt:lpstr>Pre-school information    Discovering the world with young Children</vt:lpstr>
      <vt:lpstr>Why have a „Pre-school information“?</vt:lpstr>
      <vt:lpstr>Daily life at pre-school («Kindergarten»)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Questions for the pediatrician</vt:lpstr>
      <vt:lpstr>Developmental stages</vt:lpstr>
      <vt:lpstr>Developmental stages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Discovering the world together</vt:lpstr>
      <vt:lpstr>Market hall</vt:lpstr>
      <vt:lpstr>Thank you for your attention </vt:lpstr>
      <vt:lpstr>Sources</vt:lpstr>
    </vt:vector>
  </TitlesOfParts>
  <Company>Gemeinde Richterswil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Weber Kim</dc:creator>
  <cp:lastModifiedBy>Baumgartner Aika</cp:lastModifiedBy>
  <cp:revision>71</cp:revision>
  <cp:lastPrinted>2026-03-11T16:12:29Z</cp:lastPrinted>
  <dcterms:created xsi:type="dcterms:W3CDTF">2025-03-04T13:26:43Z</dcterms:created>
  <dcterms:modified xsi:type="dcterms:W3CDTF">2026-03-19T16:19:00Z</dcterms:modified>
</cp:coreProperties>
</file>